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417" r:id="rId3"/>
    <p:sldId id="384" r:id="rId4"/>
    <p:sldId id="463" r:id="rId5"/>
    <p:sldId id="465" r:id="rId6"/>
    <p:sldId id="464" r:id="rId7"/>
    <p:sldId id="435" r:id="rId8"/>
    <p:sldId id="443" r:id="rId9"/>
    <p:sldId id="466" r:id="rId10"/>
    <p:sldId id="467" r:id="rId11"/>
    <p:sldId id="448" r:id="rId12"/>
    <p:sldId id="449" r:id="rId13"/>
    <p:sldId id="451" r:id="rId14"/>
    <p:sldId id="452" r:id="rId15"/>
    <p:sldId id="453" r:id="rId16"/>
    <p:sldId id="456" r:id="rId17"/>
    <p:sldId id="457" r:id="rId18"/>
    <p:sldId id="458" r:id="rId19"/>
    <p:sldId id="468" r:id="rId20"/>
    <p:sldId id="469" r:id="rId21"/>
    <p:sldId id="470" r:id="rId22"/>
    <p:sldId id="471" r:id="rId23"/>
    <p:sldId id="472" r:id="rId24"/>
    <p:sldId id="473" r:id="rId25"/>
    <p:sldId id="474" r:id="rId26"/>
    <p:sldId id="454" r:id="rId27"/>
    <p:sldId id="475" r:id="rId28"/>
    <p:sldId id="476" r:id="rId29"/>
    <p:sldId id="477" r:id="rId30"/>
    <p:sldId id="478" r:id="rId31"/>
    <p:sldId id="479" r:id="rId32"/>
    <p:sldId id="480" r:id="rId33"/>
    <p:sldId id="481" r:id="rId34"/>
    <p:sldId id="482" r:id="rId35"/>
    <p:sldId id="483" r:id="rId36"/>
    <p:sldId id="484" r:id="rId37"/>
    <p:sldId id="485" r:id="rId38"/>
    <p:sldId id="486" r:id="rId39"/>
    <p:sldId id="487" r:id="rId40"/>
    <p:sldId id="488" r:id="rId41"/>
    <p:sldId id="489" r:id="rId42"/>
    <p:sldId id="490" r:id="rId43"/>
    <p:sldId id="491" r:id="rId44"/>
    <p:sldId id="492" r:id="rId45"/>
    <p:sldId id="493" r:id="rId46"/>
    <p:sldId id="494" r:id="rId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4"/>
  </p:normalViewPr>
  <p:slideViewPr>
    <p:cSldViewPr>
      <p:cViewPr varScale="1">
        <p:scale>
          <a:sx n="112" d="100"/>
          <a:sy n="112" d="100"/>
        </p:scale>
        <p:origin x="164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651D09-B048-4B4C-B60E-7C6E2F77974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50B9079E-8CA2-4341-80E6-9BAE7D6BE267}"/>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0D8EBA19-FE61-7448-9F5D-80EB5B0EE6D5}" type="datetimeFigureOut">
              <a:rPr lang="en-US" altLang="en-US"/>
              <a:pPr>
                <a:defRPr/>
              </a:pPr>
              <a:t>2/10/20</a:t>
            </a:fld>
            <a:endParaRPr lang="en-US" altLang="en-US"/>
          </a:p>
        </p:txBody>
      </p:sp>
      <p:sp>
        <p:nvSpPr>
          <p:cNvPr id="4" name="Slide Image Placeholder 3">
            <a:extLst>
              <a:ext uri="{FF2B5EF4-FFF2-40B4-BE49-F238E27FC236}">
                <a16:creationId xmlns:a16="http://schemas.microsoft.com/office/drawing/2014/main" id="{3D8704AD-08D3-A348-99AF-4CB74965196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9FD3E95-D11A-034C-8A9C-CAA26624233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E42C5B3-3401-F648-AB5F-07A2C6DF3D4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C0CB604E-EC08-5046-9A78-13C2D1B5A15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8AAEEBED-D4C0-5941-9E47-D41FCBD2C22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73FB3B1A-2E93-0B47-9779-777C2B118D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5701F37A-D96D-7341-B67E-2F08C14E08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5363" name="Slide Number Placeholder 3">
            <a:extLst>
              <a:ext uri="{FF2B5EF4-FFF2-40B4-BE49-F238E27FC236}">
                <a16:creationId xmlns:a16="http://schemas.microsoft.com/office/drawing/2014/main" id="{29DA4062-39B1-C74A-B77A-4E353878AB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E0051A1-DE67-1845-AC3D-C6300DDB2AB9}"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60C5A11-FC23-A04B-89F8-B2C201719ECC}"/>
              </a:ext>
            </a:extLst>
          </p:cNvPr>
          <p:cNvSpPr>
            <a:spLocks noGrp="1"/>
          </p:cNvSpPr>
          <p:nvPr>
            <p:ph type="dt" sz="half" idx="10"/>
          </p:nvPr>
        </p:nvSpPr>
        <p:spPr/>
        <p:txBody>
          <a:bodyPr/>
          <a:lstStyle>
            <a:lvl1pPr>
              <a:defRPr/>
            </a:lvl1pPr>
          </a:lstStyle>
          <a:p>
            <a:pPr>
              <a:defRPr/>
            </a:pPr>
            <a:fld id="{3C88AE03-A390-FF4C-92F5-4956CA62C2E4}" type="datetimeFigureOut">
              <a:rPr lang="en-US" altLang="en-US"/>
              <a:pPr>
                <a:defRPr/>
              </a:pPr>
              <a:t>2/10/20</a:t>
            </a:fld>
            <a:endParaRPr lang="en-US" altLang="en-US"/>
          </a:p>
        </p:txBody>
      </p:sp>
      <p:sp>
        <p:nvSpPr>
          <p:cNvPr id="5" name="Footer Placeholder 4">
            <a:extLst>
              <a:ext uri="{FF2B5EF4-FFF2-40B4-BE49-F238E27FC236}">
                <a16:creationId xmlns:a16="http://schemas.microsoft.com/office/drawing/2014/main" id="{2B807664-B085-644E-8BB1-A7DF8B50CB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71F889-F5B2-D74B-95E2-B1787EC0C294}"/>
              </a:ext>
            </a:extLst>
          </p:cNvPr>
          <p:cNvSpPr>
            <a:spLocks noGrp="1"/>
          </p:cNvSpPr>
          <p:nvPr>
            <p:ph type="sldNum" sz="quarter" idx="12"/>
          </p:nvPr>
        </p:nvSpPr>
        <p:spPr/>
        <p:txBody>
          <a:bodyPr/>
          <a:lstStyle>
            <a:lvl1pPr>
              <a:defRPr/>
            </a:lvl1pPr>
          </a:lstStyle>
          <a:p>
            <a:pPr>
              <a:defRPr/>
            </a:pPr>
            <a:fld id="{6E0F37E7-33D0-4C4E-B75E-3AD6FD04DF6C}" type="slidenum">
              <a:rPr lang="en-US" altLang="en-US"/>
              <a:pPr>
                <a:defRPr/>
              </a:pPr>
              <a:t>‹#›</a:t>
            </a:fld>
            <a:endParaRPr lang="en-US" altLang="en-US"/>
          </a:p>
        </p:txBody>
      </p:sp>
    </p:spTree>
    <p:extLst>
      <p:ext uri="{BB962C8B-B14F-4D97-AF65-F5344CB8AC3E}">
        <p14:creationId xmlns:p14="http://schemas.microsoft.com/office/powerpoint/2010/main" val="202050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9639DA-006F-8842-A0BB-21B5815EBA14}"/>
              </a:ext>
            </a:extLst>
          </p:cNvPr>
          <p:cNvSpPr>
            <a:spLocks noGrp="1"/>
          </p:cNvSpPr>
          <p:nvPr>
            <p:ph type="dt" sz="half" idx="10"/>
          </p:nvPr>
        </p:nvSpPr>
        <p:spPr/>
        <p:txBody>
          <a:bodyPr/>
          <a:lstStyle>
            <a:lvl1pPr>
              <a:defRPr/>
            </a:lvl1pPr>
          </a:lstStyle>
          <a:p>
            <a:pPr>
              <a:defRPr/>
            </a:pPr>
            <a:fld id="{ABC7539D-06E6-7748-9BA4-D22567E02F06}" type="datetimeFigureOut">
              <a:rPr lang="en-US" altLang="en-US"/>
              <a:pPr>
                <a:defRPr/>
              </a:pPr>
              <a:t>2/10/20</a:t>
            </a:fld>
            <a:endParaRPr lang="en-US" altLang="en-US"/>
          </a:p>
        </p:txBody>
      </p:sp>
      <p:sp>
        <p:nvSpPr>
          <p:cNvPr id="5" name="Footer Placeholder 4">
            <a:extLst>
              <a:ext uri="{FF2B5EF4-FFF2-40B4-BE49-F238E27FC236}">
                <a16:creationId xmlns:a16="http://schemas.microsoft.com/office/drawing/2014/main" id="{8A72349C-52E1-BE40-B359-313D3A9905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041172-E479-0843-B803-587F7C945B90}"/>
              </a:ext>
            </a:extLst>
          </p:cNvPr>
          <p:cNvSpPr>
            <a:spLocks noGrp="1"/>
          </p:cNvSpPr>
          <p:nvPr>
            <p:ph type="sldNum" sz="quarter" idx="12"/>
          </p:nvPr>
        </p:nvSpPr>
        <p:spPr/>
        <p:txBody>
          <a:bodyPr/>
          <a:lstStyle>
            <a:lvl1pPr>
              <a:defRPr/>
            </a:lvl1pPr>
          </a:lstStyle>
          <a:p>
            <a:pPr>
              <a:defRPr/>
            </a:pPr>
            <a:fld id="{08B5F56E-F111-8244-8DC6-814EB4A213EA}" type="slidenum">
              <a:rPr lang="en-US" altLang="en-US"/>
              <a:pPr>
                <a:defRPr/>
              </a:pPr>
              <a:t>‹#›</a:t>
            </a:fld>
            <a:endParaRPr lang="en-US" altLang="en-US"/>
          </a:p>
        </p:txBody>
      </p:sp>
    </p:spTree>
    <p:extLst>
      <p:ext uri="{BB962C8B-B14F-4D97-AF65-F5344CB8AC3E}">
        <p14:creationId xmlns:p14="http://schemas.microsoft.com/office/powerpoint/2010/main" val="336654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E6B255-0CC7-8147-BAEB-C09CB3D3E68B}"/>
              </a:ext>
            </a:extLst>
          </p:cNvPr>
          <p:cNvSpPr>
            <a:spLocks noGrp="1"/>
          </p:cNvSpPr>
          <p:nvPr>
            <p:ph type="dt" sz="half" idx="10"/>
          </p:nvPr>
        </p:nvSpPr>
        <p:spPr/>
        <p:txBody>
          <a:bodyPr/>
          <a:lstStyle>
            <a:lvl1pPr>
              <a:defRPr/>
            </a:lvl1pPr>
          </a:lstStyle>
          <a:p>
            <a:pPr>
              <a:defRPr/>
            </a:pPr>
            <a:fld id="{DB002B6C-B476-9B40-897B-845FF8AA2FE3}" type="datetimeFigureOut">
              <a:rPr lang="en-US" altLang="en-US"/>
              <a:pPr>
                <a:defRPr/>
              </a:pPr>
              <a:t>2/10/20</a:t>
            </a:fld>
            <a:endParaRPr lang="en-US" altLang="en-US"/>
          </a:p>
        </p:txBody>
      </p:sp>
      <p:sp>
        <p:nvSpPr>
          <p:cNvPr id="5" name="Footer Placeholder 4">
            <a:extLst>
              <a:ext uri="{FF2B5EF4-FFF2-40B4-BE49-F238E27FC236}">
                <a16:creationId xmlns:a16="http://schemas.microsoft.com/office/drawing/2014/main" id="{F6DEF28B-9195-024D-B07E-5FE20111F1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24E9EC-AD2E-844E-A34D-B3E762A75E49}"/>
              </a:ext>
            </a:extLst>
          </p:cNvPr>
          <p:cNvSpPr>
            <a:spLocks noGrp="1"/>
          </p:cNvSpPr>
          <p:nvPr>
            <p:ph type="sldNum" sz="quarter" idx="12"/>
          </p:nvPr>
        </p:nvSpPr>
        <p:spPr/>
        <p:txBody>
          <a:bodyPr/>
          <a:lstStyle>
            <a:lvl1pPr>
              <a:defRPr/>
            </a:lvl1pPr>
          </a:lstStyle>
          <a:p>
            <a:pPr>
              <a:defRPr/>
            </a:pPr>
            <a:fld id="{D2854D29-AE09-5C40-88DA-D06B3A6466F2}" type="slidenum">
              <a:rPr lang="en-US" altLang="en-US"/>
              <a:pPr>
                <a:defRPr/>
              </a:pPr>
              <a:t>‹#›</a:t>
            </a:fld>
            <a:endParaRPr lang="en-US" altLang="en-US"/>
          </a:p>
        </p:txBody>
      </p:sp>
    </p:spTree>
    <p:extLst>
      <p:ext uri="{BB962C8B-B14F-4D97-AF65-F5344CB8AC3E}">
        <p14:creationId xmlns:p14="http://schemas.microsoft.com/office/powerpoint/2010/main" val="380744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DF199-7BCD-A84F-AD13-D2165968C8DB}"/>
              </a:ext>
            </a:extLst>
          </p:cNvPr>
          <p:cNvSpPr>
            <a:spLocks noGrp="1"/>
          </p:cNvSpPr>
          <p:nvPr>
            <p:ph type="dt" sz="half" idx="10"/>
          </p:nvPr>
        </p:nvSpPr>
        <p:spPr/>
        <p:txBody>
          <a:bodyPr/>
          <a:lstStyle>
            <a:lvl1pPr>
              <a:defRPr/>
            </a:lvl1pPr>
          </a:lstStyle>
          <a:p>
            <a:pPr>
              <a:defRPr/>
            </a:pPr>
            <a:fld id="{DD0683B9-7E06-EB44-8ABC-0009BD58B4AF}" type="datetimeFigureOut">
              <a:rPr lang="en-US" altLang="en-US"/>
              <a:pPr>
                <a:defRPr/>
              </a:pPr>
              <a:t>2/10/20</a:t>
            </a:fld>
            <a:endParaRPr lang="en-US" altLang="en-US"/>
          </a:p>
        </p:txBody>
      </p:sp>
      <p:sp>
        <p:nvSpPr>
          <p:cNvPr id="5" name="Footer Placeholder 4">
            <a:extLst>
              <a:ext uri="{FF2B5EF4-FFF2-40B4-BE49-F238E27FC236}">
                <a16:creationId xmlns:a16="http://schemas.microsoft.com/office/drawing/2014/main" id="{AB7AFA6F-9F17-9044-BBE8-7AA813137B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F099EA7-F5D2-174D-B4B5-E6FEB94BB1BE}"/>
              </a:ext>
            </a:extLst>
          </p:cNvPr>
          <p:cNvSpPr>
            <a:spLocks noGrp="1"/>
          </p:cNvSpPr>
          <p:nvPr>
            <p:ph type="sldNum" sz="quarter" idx="12"/>
          </p:nvPr>
        </p:nvSpPr>
        <p:spPr/>
        <p:txBody>
          <a:bodyPr/>
          <a:lstStyle>
            <a:lvl1pPr>
              <a:defRPr/>
            </a:lvl1pPr>
          </a:lstStyle>
          <a:p>
            <a:pPr>
              <a:defRPr/>
            </a:pPr>
            <a:fld id="{4174A871-0CF1-5745-80C5-3941533FDD63}" type="slidenum">
              <a:rPr lang="en-US" altLang="en-US"/>
              <a:pPr>
                <a:defRPr/>
              </a:pPr>
              <a:t>‹#›</a:t>
            </a:fld>
            <a:endParaRPr lang="en-US" altLang="en-US"/>
          </a:p>
        </p:txBody>
      </p:sp>
    </p:spTree>
    <p:extLst>
      <p:ext uri="{BB962C8B-B14F-4D97-AF65-F5344CB8AC3E}">
        <p14:creationId xmlns:p14="http://schemas.microsoft.com/office/powerpoint/2010/main" val="137363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95D089-8104-7B43-A3BB-DFAF243C2863}"/>
              </a:ext>
            </a:extLst>
          </p:cNvPr>
          <p:cNvSpPr>
            <a:spLocks noGrp="1"/>
          </p:cNvSpPr>
          <p:nvPr>
            <p:ph type="dt" sz="half" idx="10"/>
          </p:nvPr>
        </p:nvSpPr>
        <p:spPr/>
        <p:txBody>
          <a:bodyPr/>
          <a:lstStyle>
            <a:lvl1pPr>
              <a:defRPr/>
            </a:lvl1pPr>
          </a:lstStyle>
          <a:p>
            <a:pPr>
              <a:defRPr/>
            </a:pPr>
            <a:fld id="{1C2E46F8-C5BF-724E-A54D-AB27584BAF2F}" type="datetimeFigureOut">
              <a:rPr lang="en-US" altLang="en-US"/>
              <a:pPr>
                <a:defRPr/>
              </a:pPr>
              <a:t>2/10/20</a:t>
            </a:fld>
            <a:endParaRPr lang="en-US" altLang="en-US"/>
          </a:p>
        </p:txBody>
      </p:sp>
      <p:sp>
        <p:nvSpPr>
          <p:cNvPr id="5" name="Footer Placeholder 4">
            <a:extLst>
              <a:ext uri="{FF2B5EF4-FFF2-40B4-BE49-F238E27FC236}">
                <a16:creationId xmlns:a16="http://schemas.microsoft.com/office/drawing/2014/main" id="{47B08B93-BD6A-9441-B5BA-A1A905B234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B8CEC2-1380-7249-BFF0-85B075D4EDC9}"/>
              </a:ext>
            </a:extLst>
          </p:cNvPr>
          <p:cNvSpPr>
            <a:spLocks noGrp="1"/>
          </p:cNvSpPr>
          <p:nvPr>
            <p:ph type="sldNum" sz="quarter" idx="12"/>
          </p:nvPr>
        </p:nvSpPr>
        <p:spPr/>
        <p:txBody>
          <a:bodyPr/>
          <a:lstStyle>
            <a:lvl1pPr>
              <a:defRPr/>
            </a:lvl1pPr>
          </a:lstStyle>
          <a:p>
            <a:pPr>
              <a:defRPr/>
            </a:pPr>
            <a:fld id="{BA794AD9-D9F2-3D45-BB6F-4DD5C114B4D3}" type="slidenum">
              <a:rPr lang="en-US" altLang="en-US"/>
              <a:pPr>
                <a:defRPr/>
              </a:pPr>
              <a:t>‹#›</a:t>
            </a:fld>
            <a:endParaRPr lang="en-US" altLang="en-US"/>
          </a:p>
        </p:txBody>
      </p:sp>
    </p:spTree>
    <p:extLst>
      <p:ext uri="{BB962C8B-B14F-4D97-AF65-F5344CB8AC3E}">
        <p14:creationId xmlns:p14="http://schemas.microsoft.com/office/powerpoint/2010/main" val="2746363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FC820B2-98C1-484A-BCA8-1F9B96C2597F}"/>
              </a:ext>
            </a:extLst>
          </p:cNvPr>
          <p:cNvSpPr>
            <a:spLocks noGrp="1"/>
          </p:cNvSpPr>
          <p:nvPr>
            <p:ph type="dt" sz="half" idx="10"/>
          </p:nvPr>
        </p:nvSpPr>
        <p:spPr/>
        <p:txBody>
          <a:bodyPr/>
          <a:lstStyle>
            <a:lvl1pPr>
              <a:defRPr/>
            </a:lvl1pPr>
          </a:lstStyle>
          <a:p>
            <a:pPr>
              <a:defRPr/>
            </a:pPr>
            <a:fld id="{4C576043-8BF4-8049-8FE6-AFC591F10103}" type="datetimeFigureOut">
              <a:rPr lang="en-US" altLang="en-US"/>
              <a:pPr>
                <a:defRPr/>
              </a:pPr>
              <a:t>2/10/20</a:t>
            </a:fld>
            <a:endParaRPr lang="en-US" altLang="en-US"/>
          </a:p>
        </p:txBody>
      </p:sp>
      <p:sp>
        <p:nvSpPr>
          <p:cNvPr id="6" name="Footer Placeholder 4">
            <a:extLst>
              <a:ext uri="{FF2B5EF4-FFF2-40B4-BE49-F238E27FC236}">
                <a16:creationId xmlns:a16="http://schemas.microsoft.com/office/drawing/2014/main" id="{0A50523E-3E26-2E4E-9720-B2A7AA79BA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4253D0-09E9-FC41-B415-7848E8FBBAEF}"/>
              </a:ext>
            </a:extLst>
          </p:cNvPr>
          <p:cNvSpPr>
            <a:spLocks noGrp="1"/>
          </p:cNvSpPr>
          <p:nvPr>
            <p:ph type="sldNum" sz="quarter" idx="12"/>
          </p:nvPr>
        </p:nvSpPr>
        <p:spPr/>
        <p:txBody>
          <a:bodyPr/>
          <a:lstStyle>
            <a:lvl1pPr>
              <a:defRPr/>
            </a:lvl1pPr>
          </a:lstStyle>
          <a:p>
            <a:pPr>
              <a:defRPr/>
            </a:pPr>
            <a:fld id="{8F03BBE2-F47F-D74E-A2A4-1F6890250382}" type="slidenum">
              <a:rPr lang="en-US" altLang="en-US"/>
              <a:pPr>
                <a:defRPr/>
              </a:pPr>
              <a:t>‹#›</a:t>
            </a:fld>
            <a:endParaRPr lang="en-US" altLang="en-US"/>
          </a:p>
        </p:txBody>
      </p:sp>
    </p:spTree>
    <p:extLst>
      <p:ext uri="{BB962C8B-B14F-4D97-AF65-F5344CB8AC3E}">
        <p14:creationId xmlns:p14="http://schemas.microsoft.com/office/powerpoint/2010/main" val="1808012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977D358-9604-3949-8638-935D708376D5}"/>
              </a:ext>
            </a:extLst>
          </p:cNvPr>
          <p:cNvSpPr>
            <a:spLocks noGrp="1"/>
          </p:cNvSpPr>
          <p:nvPr>
            <p:ph type="dt" sz="half" idx="10"/>
          </p:nvPr>
        </p:nvSpPr>
        <p:spPr/>
        <p:txBody>
          <a:bodyPr/>
          <a:lstStyle>
            <a:lvl1pPr>
              <a:defRPr/>
            </a:lvl1pPr>
          </a:lstStyle>
          <a:p>
            <a:pPr>
              <a:defRPr/>
            </a:pPr>
            <a:fld id="{9294D5F6-028F-E54C-ACAE-6AA97CCFC375}" type="datetimeFigureOut">
              <a:rPr lang="en-US" altLang="en-US"/>
              <a:pPr>
                <a:defRPr/>
              </a:pPr>
              <a:t>2/10/20</a:t>
            </a:fld>
            <a:endParaRPr lang="en-US" altLang="en-US"/>
          </a:p>
        </p:txBody>
      </p:sp>
      <p:sp>
        <p:nvSpPr>
          <p:cNvPr id="8" name="Footer Placeholder 4">
            <a:extLst>
              <a:ext uri="{FF2B5EF4-FFF2-40B4-BE49-F238E27FC236}">
                <a16:creationId xmlns:a16="http://schemas.microsoft.com/office/drawing/2014/main" id="{35DF6578-B2C4-A941-B7F2-2D8ABE9BA73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BC0D453-F79D-C147-9256-E1A48D19BF28}"/>
              </a:ext>
            </a:extLst>
          </p:cNvPr>
          <p:cNvSpPr>
            <a:spLocks noGrp="1"/>
          </p:cNvSpPr>
          <p:nvPr>
            <p:ph type="sldNum" sz="quarter" idx="12"/>
          </p:nvPr>
        </p:nvSpPr>
        <p:spPr/>
        <p:txBody>
          <a:bodyPr/>
          <a:lstStyle>
            <a:lvl1pPr>
              <a:defRPr/>
            </a:lvl1pPr>
          </a:lstStyle>
          <a:p>
            <a:pPr>
              <a:defRPr/>
            </a:pPr>
            <a:fld id="{0756D9F1-99CC-C941-92AD-B4D3E4FA237E}" type="slidenum">
              <a:rPr lang="en-US" altLang="en-US"/>
              <a:pPr>
                <a:defRPr/>
              </a:pPr>
              <a:t>‹#›</a:t>
            </a:fld>
            <a:endParaRPr lang="en-US" altLang="en-US"/>
          </a:p>
        </p:txBody>
      </p:sp>
    </p:spTree>
    <p:extLst>
      <p:ext uri="{BB962C8B-B14F-4D97-AF65-F5344CB8AC3E}">
        <p14:creationId xmlns:p14="http://schemas.microsoft.com/office/powerpoint/2010/main" val="15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49E4C4E-DA8D-9948-907A-AAA724EE1EEE}"/>
              </a:ext>
            </a:extLst>
          </p:cNvPr>
          <p:cNvSpPr>
            <a:spLocks noGrp="1"/>
          </p:cNvSpPr>
          <p:nvPr>
            <p:ph type="dt" sz="half" idx="10"/>
          </p:nvPr>
        </p:nvSpPr>
        <p:spPr/>
        <p:txBody>
          <a:bodyPr/>
          <a:lstStyle>
            <a:lvl1pPr>
              <a:defRPr/>
            </a:lvl1pPr>
          </a:lstStyle>
          <a:p>
            <a:pPr>
              <a:defRPr/>
            </a:pPr>
            <a:fld id="{3E5FADDD-6460-0A4B-A717-F75E3089D5CD}" type="datetimeFigureOut">
              <a:rPr lang="en-US" altLang="en-US"/>
              <a:pPr>
                <a:defRPr/>
              </a:pPr>
              <a:t>2/10/20</a:t>
            </a:fld>
            <a:endParaRPr lang="en-US" altLang="en-US"/>
          </a:p>
        </p:txBody>
      </p:sp>
      <p:sp>
        <p:nvSpPr>
          <p:cNvPr id="4" name="Footer Placeholder 4">
            <a:extLst>
              <a:ext uri="{FF2B5EF4-FFF2-40B4-BE49-F238E27FC236}">
                <a16:creationId xmlns:a16="http://schemas.microsoft.com/office/drawing/2014/main" id="{5FD907C0-8AD4-0440-B869-13534BEC2FF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BF71205-79C3-9A46-A9A8-6772AEE484C8}"/>
              </a:ext>
            </a:extLst>
          </p:cNvPr>
          <p:cNvSpPr>
            <a:spLocks noGrp="1"/>
          </p:cNvSpPr>
          <p:nvPr>
            <p:ph type="sldNum" sz="quarter" idx="12"/>
          </p:nvPr>
        </p:nvSpPr>
        <p:spPr/>
        <p:txBody>
          <a:bodyPr/>
          <a:lstStyle>
            <a:lvl1pPr>
              <a:defRPr/>
            </a:lvl1pPr>
          </a:lstStyle>
          <a:p>
            <a:pPr>
              <a:defRPr/>
            </a:pPr>
            <a:fld id="{07667AEF-27E4-694A-8BE8-506CEA0FD6D9}" type="slidenum">
              <a:rPr lang="en-US" altLang="en-US"/>
              <a:pPr>
                <a:defRPr/>
              </a:pPr>
              <a:t>‹#›</a:t>
            </a:fld>
            <a:endParaRPr lang="en-US" altLang="en-US"/>
          </a:p>
        </p:txBody>
      </p:sp>
    </p:spTree>
    <p:extLst>
      <p:ext uri="{BB962C8B-B14F-4D97-AF65-F5344CB8AC3E}">
        <p14:creationId xmlns:p14="http://schemas.microsoft.com/office/powerpoint/2010/main" val="114851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24D01E1-69AD-8149-80D5-3281FB9CCFB0}"/>
              </a:ext>
            </a:extLst>
          </p:cNvPr>
          <p:cNvSpPr>
            <a:spLocks noGrp="1"/>
          </p:cNvSpPr>
          <p:nvPr>
            <p:ph type="dt" sz="half" idx="10"/>
          </p:nvPr>
        </p:nvSpPr>
        <p:spPr/>
        <p:txBody>
          <a:bodyPr/>
          <a:lstStyle>
            <a:lvl1pPr>
              <a:defRPr/>
            </a:lvl1pPr>
          </a:lstStyle>
          <a:p>
            <a:pPr>
              <a:defRPr/>
            </a:pPr>
            <a:fld id="{8E310953-635B-2840-9087-4CA4B360A0C6}" type="datetimeFigureOut">
              <a:rPr lang="en-US" altLang="en-US"/>
              <a:pPr>
                <a:defRPr/>
              </a:pPr>
              <a:t>2/10/20</a:t>
            </a:fld>
            <a:endParaRPr lang="en-US" altLang="en-US"/>
          </a:p>
        </p:txBody>
      </p:sp>
      <p:sp>
        <p:nvSpPr>
          <p:cNvPr id="3" name="Footer Placeholder 4">
            <a:extLst>
              <a:ext uri="{FF2B5EF4-FFF2-40B4-BE49-F238E27FC236}">
                <a16:creationId xmlns:a16="http://schemas.microsoft.com/office/drawing/2014/main" id="{1334E721-6EAC-2340-93A2-D55419BF51F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A523D97-A905-AA4B-A25B-F54D9066A7CF}"/>
              </a:ext>
            </a:extLst>
          </p:cNvPr>
          <p:cNvSpPr>
            <a:spLocks noGrp="1"/>
          </p:cNvSpPr>
          <p:nvPr>
            <p:ph type="sldNum" sz="quarter" idx="12"/>
          </p:nvPr>
        </p:nvSpPr>
        <p:spPr/>
        <p:txBody>
          <a:bodyPr/>
          <a:lstStyle>
            <a:lvl1pPr>
              <a:defRPr/>
            </a:lvl1pPr>
          </a:lstStyle>
          <a:p>
            <a:pPr>
              <a:defRPr/>
            </a:pPr>
            <a:fld id="{C3BAB29F-5C47-5B40-A77F-21C61A014C24}" type="slidenum">
              <a:rPr lang="en-US" altLang="en-US"/>
              <a:pPr>
                <a:defRPr/>
              </a:pPr>
              <a:t>‹#›</a:t>
            </a:fld>
            <a:endParaRPr lang="en-US" altLang="en-US"/>
          </a:p>
        </p:txBody>
      </p:sp>
    </p:spTree>
    <p:extLst>
      <p:ext uri="{BB962C8B-B14F-4D97-AF65-F5344CB8AC3E}">
        <p14:creationId xmlns:p14="http://schemas.microsoft.com/office/powerpoint/2010/main" val="4025190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3A59314-E752-EA4A-8F87-FC11581EDBBA}"/>
              </a:ext>
            </a:extLst>
          </p:cNvPr>
          <p:cNvSpPr>
            <a:spLocks noGrp="1"/>
          </p:cNvSpPr>
          <p:nvPr>
            <p:ph type="dt" sz="half" idx="10"/>
          </p:nvPr>
        </p:nvSpPr>
        <p:spPr/>
        <p:txBody>
          <a:bodyPr/>
          <a:lstStyle>
            <a:lvl1pPr>
              <a:defRPr/>
            </a:lvl1pPr>
          </a:lstStyle>
          <a:p>
            <a:pPr>
              <a:defRPr/>
            </a:pPr>
            <a:fld id="{461C8F10-83FE-1243-A25F-2ABCBCDC8562}" type="datetimeFigureOut">
              <a:rPr lang="en-US" altLang="en-US"/>
              <a:pPr>
                <a:defRPr/>
              </a:pPr>
              <a:t>2/10/20</a:t>
            </a:fld>
            <a:endParaRPr lang="en-US" altLang="en-US"/>
          </a:p>
        </p:txBody>
      </p:sp>
      <p:sp>
        <p:nvSpPr>
          <p:cNvPr id="6" name="Footer Placeholder 4">
            <a:extLst>
              <a:ext uri="{FF2B5EF4-FFF2-40B4-BE49-F238E27FC236}">
                <a16:creationId xmlns:a16="http://schemas.microsoft.com/office/drawing/2014/main" id="{7E5AB19C-B2A3-3849-927C-C32E070CDC4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3CC3AE8-AB72-7E48-929F-C515878953AB}"/>
              </a:ext>
            </a:extLst>
          </p:cNvPr>
          <p:cNvSpPr>
            <a:spLocks noGrp="1"/>
          </p:cNvSpPr>
          <p:nvPr>
            <p:ph type="sldNum" sz="quarter" idx="12"/>
          </p:nvPr>
        </p:nvSpPr>
        <p:spPr/>
        <p:txBody>
          <a:bodyPr/>
          <a:lstStyle>
            <a:lvl1pPr>
              <a:defRPr/>
            </a:lvl1pPr>
          </a:lstStyle>
          <a:p>
            <a:pPr>
              <a:defRPr/>
            </a:pPr>
            <a:fld id="{9565C770-D684-C54E-893F-450230183268}" type="slidenum">
              <a:rPr lang="en-US" altLang="en-US"/>
              <a:pPr>
                <a:defRPr/>
              </a:pPr>
              <a:t>‹#›</a:t>
            </a:fld>
            <a:endParaRPr lang="en-US" altLang="en-US"/>
          </a:p>
        </p:txBody>
      </p:sp>
    </p:spTree>
    <p:extLst>
      <p:ext uri="{BB962C8B-B14F-4D97-AF65-F5344CB8AC3E}">
        <p14:creationId xmlns:p14="http://schemas.microsoft.com/office/powerpoint/2010/main" val="3948709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94C814E-4A3F-7E4D-A9D1-8138FCBC671C}"/>
              </a:ext>
            </a:extLst>
          </p:cNvPr>
          <p:cNvSpPr>
            <a:spLocks noGrp="1"/>
          </p:cNvSpPr>
          <p:nvPr>
            <p:ph type="dt" sz="half" idx="10"/>
          </p:nvPr>
        </p:nvSpPr>
        <p:spPr/>
        <p:txBody>
          <a:bodyPr/>
          <a:lstStyle>
            <a:lvl1pPr>
              <a:defRPr/>
            </a:lvl1pPr>
          </a:lstStyle>
          <a:p>
            <a:pPr>
              <a:defRPr/>
            </a:pPr>
            <a:fld id="{FDA1880B-A4B6-3A4D-ACAA-DAC0DE113E00}" type="datetimeFigureOut">
              <a:rPr lang="en-US" altLang="en-US"/>
              <a:pPr>
                <a:defRPr/>
              </a:pPr>
              <a:t>2/10/20</a:t>
            </a:fld>
            <a:endParaRPr lang="en-US" altLang="en-US"/>
          </a:p>
        </p:txBody>
      </p:sp>
      <p:sp>
        <p:nvSpPr>
          <p:cNvPr id="6" name="Footer Placeholder 4">
            <a:extLst>
              <a:ext uri="{FF2B5EF4-FFF2-40B4-BE49-F238E27FC236}">
                <a16:creationId xmlns:a16="http://schemas.microsoft.com/office/drawing/2014/main" id="{DFBD9C69-E24E-BC4F-83E9-DCD064C8DD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54DBF18-8EA6-DA43-BEF0-9E427EC67C5A}"/>
              </a:ext>
            </a:extLst>
          </p:cNvPr>
          <p:cNvSpPr>
            <a:spLocks noGrp="1"/>
          </p:cNvSpPr>
          <p:nvPr>
            <p:ph type="sldNum" sz="quarter" idx="12"/>
          </p:nvPr>
        </p:nvSpPr>
        <p:spPr/>
        <p:txBody>
          <a:bodyPr/>
          <a:lstStyle>
            <a:lvl1pPr>
              <a:defRPr/>
            </a:lvl1pPr>
          </a:lstStyle>
          <a:p>
            <a:pPr>
              <a:defRPr/>
            </a:pPr>
            <a:fld id="{3A72C56E-73D0-B840-B0C0-C722BFA06B31}" type="slidenum">
              <a:rPr lang="en-US" altLang="en-US"/>
              <a:pPr>
                <a:defRPr/>
              </a:pPr>
              <a:t>‹#›</a:t>
            </a:fld>
            <a:endParaRPr lang="en-US" altLang="en-US"/>
          </a:p>
        </p:txBody>
      </p:sp>
    </p:spTree>
    <p:extLst>
      <p:ext uri="{BB962C8B-B14F-4D97-AF65-F5344CB8AC3E}">
        <p14:creationId xmlns:p14="http://schemas.microsoft.com/office/powerpoint/2010/main" val="4041154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BB1562-9EF2-9C4E-90B2-C6CF632C454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505766F-C493-9241-BEFA-CE86817BF64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5A2939E-5010-1944-B342-306F1B242F6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906E1EA9-FE46-1044-BAB4-A44682AD90DC}" type="datetimeFigureOut">
              <a:rPr lang="en-US" altLang="en-US"/>
              <a:pPr>
                <a:defRPr/>
              </a:pPr>
              <a:t>2/10/20</a:t>
            </a:fld>
            <a:endParaRPr lang="en-US" altLang="en-US"/>
          </a:p>
        </p:txBody>
      </p:sp>
      <p:sp>
        <p:nvSpPr>
          <p:cNvPr id="5" name="Footer Placeholder 4">
            <a:extLst>
              <a:ext uri="{FF2B5EF4-FFF2-40B4-BE49-F238E27FC236}">
                <a16:creationId xmlns:a16="http://schemas.microsoft.com/office/drawing/2014/main" id="{3B33B475-2694-BA45-A183-C2A8B43C40C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3F413037-132C-594C-91F7-94AADDD0C90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7D276B7C-A90C-4A46-939C-1CD41040EA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chemocare.com/chemotherapy/drug-info/avastin.asp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cancer.gov/about-cancer/treatment/types/immunotherapy/angiogenesis-inhibitors-fact-shee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ghr.nlm.nih.gov/condition/xeroderma-pigmentosum#gen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ghr.nlm.nih.gov/condition/lynch-syndrome#gen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D228B833-82F8-E648-B9E2-D9623D0F0112}"/>
              </a:ext>
            </a:extLst>
          </p:cNvPr>
          <p:cNvSpPr>
            <a:spLocks noGrp="1"/>
          </p:cNvSpPr>
          <p:nvPr>
            <p:ph type="ctrTitle"/>
          </p:nvPr>
        </p:nvSpPr>
        <p:spPr>
          <a:xfrm>
            <a:off x="685800" y="990600"/>
            <a:ext cx="7772400" cy="1470025"/>
          </a:xfrm>
        </p:spPr>
        <p:txBody>
          <a:bodyPr/>
          <a:lstStyle/>
          <a:p>
            <a:pPr eaLnBrk="1" hangingPunct="1"/>
            <a:r>
              <a:rPr lang="en-US" altLang="en-US">
                <a:ea typeface="ＭＳ Ｐゴシック" panose="020B0600070205080204" pitchFamily="34" charset="-128"/>
              </a:rPr>
              <a:t>Cancer Biology</a:t>
            </a:r>
            <a:br>
              <a:rPr lang="en-US" altLang="en-US">
                <a:ea typeface="ＭＳ Ｐゴシック" panose="020B0600070205080204" pitchFamily="34" charset="-128"/>
              </a:rPr>
            </a:br>
            <a:r>
              <a:rPr lang="en-US" altLang="en-US">
                <a:ea typeface="ＭＳ Ｐゴシック" panose="020B0600070205080204" pitchFamily="34" charset="-128"/>
              </a:rPr>
              <a:t>Biol 445</a:t>
            </a:r>
          </a:p>
        </p:txBody>
      </p:sp>
      <p:sp>
        <p:nvSpPr>
          <p:cNvPr id="3" name="Subtitle 2">
            <a:extLst>
              <a:ext uri="{FF2B5EF4-FFF2-40B4-BE49-F238E27FC236}">
                <a16:creationId xmlns:a16="http://schemas.microsoft.com/office/drawing/2014/main" id="{0D9925FD-61BB-E641-B922-7D4F705C4D89}"/>
              </a:ext>
            </a:extLst>
          </p:cNvPr>
          <p:cNvSpPr>
            <a:spLocks noGrp="1"/>
          </p:cNvSpPr>
          <p:nvPr>
            <p:ph type="subTitle" idx="1"/>
          </p:nvPr>
        </p:nvSpPr>
        <p:spPr>
          <a:xfrm>
            <a:off x="1371600" y="3886200"/>
            <a:ext cx="6400800" cy="2667000"/>
          </a:xfrm>
        </p:spPr>
        <p:txBody>
          <a:bodyPr rtlCol="0">
            <a:normAutofit/>
          </a:bodyPr>
          <a:lstStyle/>
          <a:p>
            <a:pPr eaLnBrk="1" fontAlgn="auto" hangingPunct="1">
              <a:spcAft>
                <a:spcPts val="0"/>
              </a:spcAft>
              <a:defRPr/>
            </a:pPr>
            <a:r>
              <a:rPr lang="en-US" dirty="0">
                <a:ea typeface="+mn-ea"/>
                <a:cs typeface="+mn-cs"/>
              </a:rPr>
              <a:t>Spring 2020</a:t>
            </a:r>
          </a:p>
          <a:p>
            <a:pPr eaLnBrk="1" fontAlgn="auto" hangingPunct="1">
              <a:spcAft>
                <a:spcPts val="0"/>
              </a:spcAft>
              <a:defRPr/>
            </a:pPr>
            <a:r>
              <a:rPr lang="en-US" dirty="0">
                <a:ea typeface="+mn-ea"/>
                <a:cs typeface="+mn-cs"/>
              </a:rPr>
              <a:t>Dr. Heidi Super</a:t>
            </a:r>
          </a:p>
          <a:p>
            <a:pPr eaLnBrk="1" fontAlgn="auto" hangingPunct="1">
              <a:spcAft>
                <a:spcPts val="0"/>
              </a:spcAft>
              <a:defRPr/>
            </a:pPr>
            <a:r>
              <a:rPr lang="en-US" dirty="0">
                <a:ea typeface="+mn-ea"/>
                <a:cs typeface="+mn-cs"/>
              </a:rPr>
              <a:t>Lecture 10</a:t>
            </a:r>
          </a:p>
          <a:p>
            <a:pPr eaLnBrk="1" fontAlgn="auto" hangingPunct="1">
              <a:spcAft>
                <a:spcPts val="0"/>
              </a:spcAft>
              <a:defRPr/>
            </a:pPr>
            <a:r>
              <a:rPr lang="en-US" dirty="0">
                <a:ea typeface="+mn-ea"/>
                <a:cs typeface="+mn-cs"/>
              </a:rPr>
              <a:t>2-10-2020</a:t>
            </a:r>
          </a:p>
          <a:p>
            <a:pPr eaLnBrk="1" fontAlgn="auto" hangingPunct="1">
              <a:spcAft>
                <a:spcPts val="0"/>
              </a:spcAft>
              <a:defRPr/>
            </a:pPr>
            <a:endParaRPr lang="en-US" dirty="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90455-96C8-3043-B083-56C02BCE1D7C}"/>
              </a:ext>
            </a:extLst>
          </p:cNvPr>
          <p:cNvSpPr>
            <a:spLocks noGrp="1"/>
          </p:cNvSpPr>
          <p:nvPr>
            <p:ph type="title"/>
          </p:nvPr>
        </p:nvSpPr>
        <p:spPr/>
        <p:txBody>
          <a:bodyPr/>
          <a:lstStyle/>
          <a:p>
            <a:r>
              <a:rPr lang="en-US" dirty="0"/>
              <a:t>Genetic testing</a:t>
            </a:r>
          </a:p>
        </p:txBody>
      </p:sp>
      <p:sp>
        <p:nvSpPr>
          <p:cNvPr id="3" name="Content Placeholder 2">
            <a:extLst>
              <a:ext uri="{FF2B5EF4-FFF2-40B4-BE49-F238E27FC236}">
                <a16:creationId xmlns:a16="http://schemas.microsoft.com/office/drawing/2014/main" id="{04D3BDB8-B131-9B48-8D01-AD0233CFF409}"/>
              </a:ext>
            </a:extLst>
          </p:cNvPr>
          <p:cNvSpPr>
            <a:spLocks noGrp="1"/>
          </p:cNvSpPr>
          <p:nvPr>
            <p:ph idx="1"/>
          </p:nvPr>
        </p:nvSpPr>
        <p:spPr/>
        <p:txBody>
          <a:bodyPr/>
          <a:lstStyle/>
          <a:p>
            <a:r>
              <a:rPr lang="en-US" dirty="0"/>
              <a:t>Whether the cancer-associated mutations are found only in the cancer cells (acquired somatic mutations) or in all cells of the individual (inherited germline mutations), the identification of the the altered gene(s) requires DNA analysis/DNA sequencing.</a:t>
            </a:r>
          </a:p>
          <a:p>
            <a:endParaRPr lang="en-US" dirty="0"/>
          </a:p>
          <a:p>
            <a:r>
              <a:rPr lang="en-US" dirty="0"/>
              <a:t>We will return to how this is done soon… </a:t>
            </a:r>
          </a:p>
        </p:txBody>
      </p:sp>
    </p:spTree>
    <p:extLst>
      <p:ext uri="{BB962C8B-B14F-4D97-AF65-F5344CB8AC3E}">
        <p14:creationId xmlns:p14="http://schemas.microsoft.com/office/powerpoint/2010/main" val="1506106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292E56B3-A3FB-CC44-BDC2-E5309DD073CE}"/>
              </a:ext>
            </a:extLst>
          </p:cNvPr>
          <p:cNvSpPr>
            <a:spLocks noGrp="1"/>
          </p:cNvSpPr>
          <p:nvPr>
            <p:ph type="title"/>
          </p:nvPr>
        </p:nvSpPr>
        <p:spPr/>
        <p:txBody>
          <a:bodyPr/>
          <a:lstStyle/>
          <a:p>
            <a:r>
              <a:rPr lang="en-US" altLang="en-US" dirty="0"/>
              <a:t>Chapter 3--angiogenesis</a:t>
            </a:r>
          </a:p>
        </p:txBody>
      </p:sp>
      <p:sp>
        <p:nvSpPr>
          <p:cNvPr id="44034" name="Content Placeholder 2">
            <a:extLst>
              <a:ext uri="{FF2B5EF4-FFF2-40B4-BE49-F238E27FC236}">
                <a16:creationId xmlns:a16="http://schemas.microsoft.com/office/drawing/2014/main" id="{59496965-836F-6144-99F1-E28602CC8A6F}"/>
              </a:ext>
            </a:extLst>
          </p:cNvPr>
          <p:cNvSpPr>
            <a:spLocks noGrp="1"/>
          </p:cNvSpPr>
          <p:nvPr>
            <p:ph idx="1"/>
          </p:nvPr>
        </p:nvSpPr>
        <p:spPr/>
        <p:txBody>
          <a:bodyPr/>
          <a:lstStyle/>
          <a:p>
            <a:r>
              <a:rPr lang="en-US" altLang="en-US"/>
              <a:t>Thus far our focus has been on the cancer cell and the mechanism by which a cell can lose control of division. </a:t>
            </a:r>
          </a:p>
          <a:p>
            <a:endParaRPr lang="en-US" altLang="en-US"/>
          </a:p>
          <a:p>
            <a:pPr lvl="1"/>
            <a:r>
              <a:rPr lang="en-US" altLang="en-US"/>
              <a:t>Cancer cells and even tumors are relatively harmless in isolation.  In fact, tumors are limited in their growth (to a few millimeters)  since all cells/tissues need a source of oxygen and nutrients to exceed a certain size.</a:t>
            </a:r>
          </a:p>
        </p:txBody>
      </p:sp>
    </p:spTree>
    <p:extLst>
      <p:ext uri="{BB962C8B-B14F-4D97-AF65-F5344CB8AC3E}">
        <p14:creationId xmlns:p14="http://schemas.microsoft.com/office/powerpoint/2010/main" val="2809443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80C9DCBC-FBA7-2945-AABE-9CE7A9C63776}"/>
              </a:ext>
            </a:extLst>
          </p:cNvPr>
          <p:cNvSpPr>
            <a:spLocks noGrp="1"/>
          </p:cNvSpPr>
          <p:nvPr>
            <p:ph type="title"/>
          </p:nvPr>
        </p:nvSpPr>
        <p:spPr/>
        <p:txBody>
          <a:bodyPr/>
          <a:lstStyle/>
          <a:p>
            <a:endParaRPr lang="en-US" altLang="en-US"/>
          </a:p>
        </p:txBody>
      </p:sp>
      <p:sp>
        <p:nvSpPr>
          <p:cNvPr id="45058" name="Content Placeholder 2">
            <a:extLst>
              <a:ext uri="{FF2B5EF4-FFF2-40B4-BE49-F238E27FC236}">
                <a16:creationId xmlns:a16="http://schemas.microsoft.com/office/drawing/2014/main" id="{BC5E77FE-03AE-5E48-B6AA-5638872B02E4}"/>
              </a:ext>
            </a:extLst>
          </p:cNvPr>
          <p:cNvSpPr>
            <a:spLocks noGrp="1"/>
          </p:cNvSpPr>
          <p:nvPr>
            <p:ph idx="1"/>
          </p:nvPr>
        </p:nvSpPr>
        <p:spPr/>
        <p:txBody>
          <a:bodyPr/>
          <a:lstStyle/>
          <a:p>
            <a:r>
              <a:rPr lang="en-US" altLang="en-US"/>
              <a:t>Cancer/tumor </a:t>
            </a:r>
            <a:r>
              <a:rPr lang="en-US" altLang="en-US" b="1" i="1"/>
              <a:t>progression</a:t>
            </a:r>
            <a:r>
              <a:rPr lang="en-US" altLang="en-US"/>
              <a:t> requires establishment of a vascular system---delivery of oxygen and nutrients via the blood.</a:t>
            </a:r>
          </a:p>
          <a:p>
            <a:endParaRPr lang="en-US" altLang="en-US"/>
          </a:p>
          <a:p>
            <a:pPr lvl="1">
              <a:buFont typeface="Arial" panose="020B0604020202020204" pitchFamily="34" charset="0"/>
              <a:buNone/>
            </a:pPr>
            <a:r>
              <a:rPr lang="en-US" altLang="en-US"/>
              <a:t>Establishment of new blood vessels= </a:t>
            </a:r>
            <a:r>
              <a:rPr lang="en-US" altLang="en-US" b="1" i="1"/>
              <a:t>angiogenesis</a:t>
            </a:r>
          </a:p>
        </p:txBody>
      </p:sp>
    </p:spTree>
    <p:extLst>
      <p:ext uri="{BB962C8B-B14F-4D97-AF65-F5344CB8AC3E}">
        <p14:creationId xmlns:p14="http://schemas.microsoft.com/office/powerpoint/2010/main" val="292303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756D57E4-C51C-CE48-A87D-7B71D2EACEF1}"/>
              </a:ext>
            </a:extLst>
          </p:cNvPr>
          <p:cNvSpPr>
            <a:spLocks noGrp="1"/>
          </p:cNvSpPr>
          <p:nvPr>
            <p:ph type="title"/>
          </p:nvPr>
        </p:nvSpPr>
        <p:spPr/>
        <p:txBody>
          <a:bodyPr/>
          <a:lstStyle/>
          <a:p>
            <a:endParaRPr lang="en-US" altLang="en-US"/>
          </a:p>
        </p:txBody>
      </p:sp>
      <p:sp>
        <p:nvSpPr>
          <p:cNvPr id="47106" name="Content Placeholder 2">
            <a:extLst>
              <a:ext uri="{FF2B5EF4-FFF2-40B4-BE49-F238E27FC236}">
                <a16:creationId xmlns:a16="http://schemas.microsoft.com/office/drawing/2014/main" id="{699533F6-A5D5-8244-BEDA-9F57C6612E0D}"/>
              </a:ext>
            </a:extLst>
          </p:cNvPr>
          <p:cNvSpPr>
            <a:spLocks noGrp="1"/>
          </p:cNvSpPr>
          <p:nvPr>
            <p:ph idx="1"/>
          </p:nvPr>
        </p:nvSpPr>
        <p:spPr/>
        <p:txBody>
          <a:bodyPr/>
          <a:lstStyle/>
          <a:p>
            <a:r>
              <a:rPr lang="en-US" altLang="en-US"/>
              <a:t>Blood vessels are made from </a:t>
            </a:r>
            <a:r>
              <a:rPr lang="en-US" altLang="en-US" b="1" i="1"/>
              <a:t>endothelial cells</a:t>
            </a:r>
          </a:p>
          <a:p>
            <a:pPr lvl="1"/>
            <a:r>
              <a:rPr lang="en-US" altLang="en-US"/>
              <a:t>First step in  tumor angiogenesis is proliferation and of endothelial cells—endothelial cells lining existing blood vessels.</a:t>
            </a:r>
          </a:p>
          <a:p>
            <a:pPr lvl="1"/>
            <a:r>
              <a:rPr lang="en-US" altLang="en-US"/>
              <a:t>3-1 </a:t>
            </a:r>
          </a:p>
        </p:txBody>
      </p:sp>
    </p:spTree>
    <p:extLst>
      <p:ext uri="{BB962C8B-B14F-4D97-AF65-F5344CB8AC3E}">
        <p14:creationId xmlns:p14="http://schemas.microsoft.com/office/powerpoint/2010/main" val="2020836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D11CA663-CF8E-2543-830C-859130289E1C}"/>
              </a:ext>
            </a:extLst>
          </p:cNvPr>
          <p:cNvSpPr>
            <a:spLocks noGrp="1"/>
          </p:cNvSpPr>
          <p:nvPr>
            <p:ph type="title"/>
          </p:nvPr>
        </p:nvSpPr>
        <p:spPr/>
        <p:txBody>
          <a:bodyPr/>
          <a:lstStyle/>
          <a:p>
            <a:endParaRPr lang="en-US" altLang="en-US"/>
          </a:p>
        </p:txBody>
      </p:sp>
      <p:sp>
        <p:nvSpPr>
          <p:cNvPr id="48130" name="Rectangle 3">
            <a:extLst>
              <a:ext uri="{FF2B5EF4-FFF2-40B4-BE49-F238E27FC236}">
                <a16:creationId xmlns:a16="http://schemas.microsoft.com/office/drawing/2014/main" id="{BA6106BF-3683-1F4D-AC25-23396343E203}"/>
              </a:ext>
            </a:extLst>
          </p:cNvPr>
          <p:cNvSpPr>
            <a:spLocks noGrp="1"/>
          </p:cNvSpPr>
          <p:nvPr>
            <p:ph type="body" idx="1"/>
          </p:nvPr>
        </p:nvSpPr>
        <p:spPr/>
        <p:txBody>
          <a:bodyPr/>
          <a:lstStyle/>
          <a:p>
            <a:r>
              <a:rPr lang="en-US" altLang="en-US"/>
              <a:t>It was once hypothesized that the growth of new blood vessels to feed tumors was the result of an immune response.</a:t>
            </a:r>
          </a:p>
          <a:p>
            <a:endParaRPr lang="en-US" altLang="en-US"/>
          </a:p>
          <a:p>
            <a:r>
              <a:rPr lang="en-US" altLang="en-US"/>
              <a:t>Studies of solid tumors in their original location shows many similarities to a wound healing sight.</a:t>
            </a:r>
          </a:p>
        </p:txBody>
      </p:sp>
    </p:spTree>
    <p:extLst>
      <p:ext uri="{BB962C8B-B14F-4D97-AF65-F5344CB8AC3E}">
        <p14:creationId xmlns:p14="http://schemas.microsoft.com/office/powerpoint/2010/main" val="3393945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430E98AE-58E8-5A44-AA0D-D98810FBCC6A}"/>
              </a:ext>
            </a:extLst>
          </p:cNvPr>
          <p:cNvSpPr>
            <a:spLocks noGrp="1"/>
          </p:cNvSpPr>
          <p:nvPr>
            <p:ph type="title"/>
          </p:nvPr>
        </p:nvSpPr>
        <p:spPr/>
        <p:txBody>
          <a:bodyPr/>
          <a:lstStyle/>
          <a:p>
            <a:endParaRPr lang="en-US" altLang="en-US"/>
          </a:p>
        </p:txBody>
      </p:sp>
      <p:sp>
        <p:nvSpPr>
          <p:cNvPr id="49154" name="Rectangle 3">
            <a:extLst>
              <a:ext uri="{FF2B5EF4-FFF2-40B4-BE49-F238E27FC236}">
                <a16:creationId xmlns:a16="http://schemas.microsoft.com/office/drawing/2014/main" id="{A64C0FC1-8A4E-894F-B623-D417225DD2B5}"/>
              </a:ext>
            </a:extLst>
          </p:cNvPr>
          <p:cNvSpPr>
            <a:spLocks noGrp="1"/>
          </p:cNvSpPr>
          <p:nvPr>
            <p:ph type="body" idx="1"/>
          </p:nvPr>
        </p:nvSpPr>
        <p:spPr/>
        <p:txBody>
          <a:bodyPr/>
          <a:lstStyle/>
          <a:p>
            <a:r>
              <a:rPr lang="en-US" altLang="en-US" dirty="0"/>
              <a:t>Several scientists, including Judah Folkman, made important discoveries that tumor cells secrete growth factors which activate nearby blood vessels to begin angiogenesis.</a:t>
            </a:r>
          </a:p>
          <a:p>
            <a:r>
              <a:rPr lang="en-US" altLang="en-US" dirty="0"/>
              <a:t>Fig 3-2</a:t>
            </a:r>
          </a:p>
          <a:p>
            <a:r>
              <a:rPr lang="en-US" altLang="en-US" dirty="0"/>
              <a:t>Folkman’s research identified a new class of growth factors associated specifically with angiogenesis.</a:t>
            </a:r>
          </a:p>
          <a:p>
            <a:endParaRPr lang="en-US" altLang="en-US" dirty="0"/>
          </a:p>
        </p:txBody>
      </p:sp>
    </p:spTree>
    <p:extLst>
      <p:ext uri="{BB962C8B-B14F-4D97-AF65-F5344CB8AC3E}">
        <p14:creationId xmlns:p14="http://schemas.microsoft.com/office/powerpoint/2010/main" val="2248699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017602B2-B836-9749-8672-047AF4373C6C}"/>
              </a:ext>
            </a:extLst>
          </p:cNvPr>
          <p:cNvSpPr>
            <a:spLocks noGrp="1"/>
          </p:cNvSpPr>
          <p:nvPr>
            <p:ph type="title"/>
          </p:nvPr>
        </p:nvSpPr>
        <p:spPr/>
        <p:txBody>
          <a:bodyPr/>
          <a:lstStyle/>
          <a:p>
            <a:r>
              <a:rPr lang="en-US" altLang="en-US"/>
              <a:t>Vascular Endothelial Growth Factor</a:t>
            </a:r>
          </a:p>
        </p:txBody>
      </p:sp>
      <p:sp>
        <p:nvSpPr>
          <p:cNvPr id="52226" name="Rectangle 3">
            <a:extLst>
              <a:ext uri="{FF2B5EF4-FFF2-40B4-BE49-F238E27FC236}">
                <a16:creationId xmlns:a16="http://schemas.microsoft.com/office/drawing/2014/main" id="{0404472D-9CD7-294A-A044-09D72349A5FC}"/>
              </a:ext>
            </a:extLst>
          </p:cNvPr>
          <p:cNvSpPr>
            <a:spLocks noGrp="1"/>
          </p:cNvSpPr>
          <p:nvPr>
            <p:ph type="body" idx="1"/>
          </p:nvPr>
        </p:nvSpPr>
        <p:spPr/>
        <p:txBody>
          <a:bodyPr/>
          <a:lstStyle/>
          <a:p>
            <a:r>
              <a:rPr lang="en-US" altLang="en-US" b="1"/>
              <a:t>VEGF</a:t>
            </a:r>
            <a:r>
              <a:rPr lang="en-US" altLang="en-US"/>
              <a:t> is among the most important of the angiogenic factors.</a:t>
            </a:r>
          </a:p>
          <a:p>
            <a:endParaRPr lang="en-US" altLang="en-US"/>
          </a:p>
          <a:p>
            <a:r>
              <a:rPr lang="en-US" altLang="en-US"/>
              <a:t>Endothelial cells express VEGF receptors.  </a:t>
            </a:r>
          </a:p>
          <a:p>
            <a:pPr lvl="1"/>
            <a:r>
              <a:rPr lang="en-US" altLang="en-US"/>
              <a:t>Binding of VEGF starts a signal transduction cascade which induces the production and secretion of a new type of protein called </a:t>
            </a:r>
            <a:r>
              <a:rPr lang="en-US" altLang="en-US" b="1" i="1"/>
              <a:t>matrix metalloproteinases (MMPs)</a:t>
            </a:r>
            <a:r>
              <a:rPr lang="en-US" altLang="en-US"/>
              <a:t> by the endothelial cells.</a:t>
            </a:r>
            <a:endParaRPr lang="en-US" altLang="en-US" b="1" i="1"/>
          </a:p>
        </p:txBody>
      </p:sp>
    </p:spTree>
    <p:extLst>
      <p:ext uri="{BB962C8B-B14F-4D97-AF65-F5344CB8AC3E}">
        <p14:creationId xmlns:p14="http://schemas.microsoft.com/office/powerpoint/2010/main" val="1117925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F552B1B3-09B4-A141-B10A-314252AA31EA}"/>
              </a:ext>
            </a:extLst>
          </p:cNvPr>
          <p:cNvSpPr>
            <a:spLocks noGrp="1"/>
          </p:cNvSpPr>
          <p:nvPr>
            <p:ph type="title"/>
          </p:nvPr>
        </p:nvSpPr>
        <p:spPr/>
        <p:txBody>
          <a:bodyPr/>
          <a:lstStyle/>
          <a:p>
            <a:r>
              <a:rPr lang="en-US" altLang="en-US"/>
              <a:t>Several other angiogenic factors</a:t>
            </a:r>
          </a:p>
        </p:txBody>
      </p:sp>
      <p:sp>
        <p:nvSpPr>
          <p:cNvPr id="53250" name="Rectangle 3">
            <a:extLst>
              <a:ext uri="{FF2B5EF4-FFF2-40B4-BE49-F238E27FC236}">
                <a16:creationId xmlns:a16="http://schemas.microsoft.com/office/drawing/2014/main" id="{4E23009C-FA1D-4249-BFF2-EDF062B2D3AD}"/>
              </a:ext>
            </a:extLst>
          </p:cNvPr>
          <p:cNvSpPr>
            <a:spLocks noGrp="1"/>
          </p:cNvSpPr>
          <p:nvPr>
            <p:ph type="body" idx="1"/>
          </p:nvPr>
        </p:nvSpPr>
        <p:spPr/>
        <p:txBody>
          <a:bodyPr/>
          <a:lstStyle/>
          <a:p>
            <a:r>
              <a:rPr lang="en-US" altLang="en-US"/>
              <a:t>Epidermal Growth Factor (EGF)</a:t>
            </a:r>
          </a:p>
          <a:p>
            <a:r>
              <a:rPr lang="en-US" altLang="en-US"/>
              <a:t>Fibroblast Growth Factor (FGF)</a:t>
            </a:r>
          </a:p>
          <a:p>
            <a:r>
              <a:rPr lang="en-US" altLang="en-US"/>
              <a:t>Granulocyte colony stimulating factor (GCSF)</a:t>
            </a:r>
          </a:p>
          <a:p>
            <a:r>
              <a:rPr lang="en-US" altLang="en-US"/>
              <a:t>Interleukins</a:t>
            </a:r>
          </a:p>
          <a:p>
            <a:r>
              <a:rPr lang="en-US" altLang="en-US"/>
              <a:t>Tumor Necrosis Factor alpha (TNF</a:t>
            </a:r>
            <a:r>
              <a:rPr lang="en-US" altLang="en-US">
                <a:latin typeface="Symbol" pitchFamily="2" charset="2"/>
              </a:rPr>
              <a:t>a</a:t>
            </a:r>
            <a:r>
              <a:rPr lang="en-US" altLang="en-US"/>
              <a:t>)</a:t>
            </a:r>
          </a:p>
          <a:p>
            <a:r>
              <a:rPr lang="en-US" altLang="en-US"/>
              <a:t>Platelet-derived endothelial growth factor (TGF</a:t>
            </a:r>
            <a:r>
              <a:rPr lang="en-US" altLang="en-US">
                <a:latin typeface="Symbol" pitchFamily="2" charset="2"/>
              </a:rPr>
              <a:t>a</a:t>
            </a:r>
            <a:r>
              <a:rPr lang="en-US" altLang="en-US"/>
              <a:t>)</a:t>
            </a:r>
          </a:p>
        </p:txBody>
      </p:sp>
    </p:spTree>
    <p:extLst>
      <p:ext uri="{BB962C8B-B14F-4D97-AF65-F5344CB8AC3E}">
        <p14:creationId xmlns:p14="http://schemas.microsoft.com/office/powerpoint/2010/main" val="2443563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EB0529B-159F-A34D-BCB6-0F3FE1ECF89B}"/>
              </a:ext>
            </a:extLst>
          </p:cNvPr>
          <p:cNvSpPr>
            <a:spLocks noGrp="1"/>
          </p:cNvSpPr>
          <p:nvPr>
            <p:ph type="title"/>
          </p:nvPr>
        </p:nvSpPr>
        <p:spPr/>
        <p:txBody>
          <a:bodyPr>
            <a:normAutofit fontScale="90000"/>
          </a:bodyPr>
          <a:lstStyle/>
          <a:p>
            <a:pPr>
              <a:defRPr/>
            </a:pPr>
            <a:r>
              <a:rPr lang="en-US" sz="4000"/>
              <a:t>Every growth activity must be tightly regulated</a:t>
            </a:r>
          </a:p>
        </p:txBody>
      </p:sp>
      <p:sp>
        <p:nvSpPr>
          <p:cNvPr id="54274" name="Rectangle 3">
            <a:extLst>
              <a:ext uri="{FF2B5EF4-FFF2-40B4-BE49-F238E27FC236}">
                <a16:creationId xmlns:a16="http://schemas.microsoft.com/office/drawing/2014/main" id="{40781B91-88EF-8E4E-9226-6B56614368E5}"/>
              </a:ext>
            </a:extLst>
          </p:cNvPr>
          <p:cNvSpPr>
            <a:spLocks noGrp="1"/>
          </p:cNvSpPr>
          <p:nvPr>
            <p:ph type="body" idx="1"/>
          </p:nvPr>
        </p:nvSpPr>
        <p:spPr/>
        <p:txBody>
          <a:bodyPr/>
          <a:lstStyle/>
          <a:p>
            <a:r>
              <a:rPr lang="en-US" altLang="en-US"/>
              <a:t>Folkman (and others), also identified naturally occuring </a:t>
            </a:r>
            <a:r>
              <a:rPr lang="en-US" altLang="en-US" b="1"/>
              <a:t>anti-angiogenic </a:t>
            </a:r>
            <a:r>
              <a:rPr lang="en-US" altLang="en-US"/>
              <a:t>factors.</a:t>
            </a:r>
          </a:p>
          <a:p>
            <a:pPr lvl="1"/>
            <a:r>
              <a:rPr lang="en-US" altLang="en-US"/>
              <a:t>Angiostatin</a:t>
            </a:r>
          </a:p>
          <a:p>
            <a:pPr lvl="1"/>
            <a:r>
              <a:rPr lang="en-US" altLang="en-US"/>
              <a:t>Endostatin </a:t>
            </a:r>
          </a:p>
          <a:p>
            <a:pPr lvl="1"/>
            <a:r>
              <a:rPr lang="en-US" altLang="en-US"/>
              <a:t>Interferons</a:t>
            </a:r>
          </a:p>
          <a:p>
            <a:pPr lvl="1"/>
            <a:r>
              <a:rPr lang="en-US" altLang="en-US"/>
              <a:t>Thrombospondin</a:t>
            </a:r>
          </a:p>
          <a:p>
            <a:endParaRPr lang="en-US" altLang="en-US"/>
          </a:p>
          <a:p>
            <a:endParaRPr lang="en-US" altLang="en-US"/>
          </a:p>
        </p:txBody>
      </p:sp>
    </p:spTree>
    <p:extLst>
      <p:ext uri="{BB962C8B-B14F-4D97-AF65-F5344CB8AC3E}">
        <p14:creationId xmlns:p14="http://schemas.microsoft.com/office/powerpoint/2010/main" val="3536109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a:extLst>
              <a:ext uri="{FF2B5EF4-FFF2-40B4-BE49-F238E27FC236}">
                <a16:creationId xmlns:a16="http://schemas.microsoft.com/office/drawing/2014/main" id="{CF23CCE6-0BF3-5C40-AFE0-A193331CB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00" y="0"/>
            <a:ext cx="7243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551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EBB7F6A6-8BF0-734F-8A40-768361279434}"/>
              </a:ext>
            </a:extLst>
          </p:cNvPr>
          <p:cNvSpPr>
            <a:spLocks noGrp="1"/>
          </p:cNvSpPr>
          <p:nvPr>
            <p:ph type="title"/>
          </p:nvPr>
        </p:nvSpPr>
        <p:spPr/>
        <p:txBody>
          <a:bodyPr/>
          <a:lstStyle/>
          <a:p>
            <a:r>
              <a:rPr lang="en-US" altLang="en-US">
                <a:ea typeface="ＭＳ Ｐゴシック" panose="020B0600070205080204" pitchFamily="34" charset="-128"/>
              </a:rPr>
              <a:t>Field trip! </a:t>
            </a:r>
          </a:p>
        </p:txBody>
      </p:sp>
      <p:sp>
        <p:nvSpPr>
          <p:cNvPr id="3" name="Content Placeholder 2">
            <a:extLst>
              <a:ext uri="{FF2B5EF4-FFF2-40B4-BE49-F238E27FC236}">
                <a16:creationId xmlns:a16="http://schemas.microsoft.com/office/drawing/2014/main" id="{B90B77D9-7145-E344-AFC2-DE8478FD3D61}"/>
              </a:ext>
            </a:extLst>
          </p:cNvPr>
          <p:cNvSpPr>
            <a:spLocks noGrp="1"/>
          </p:cNvSpPr>
          <p:nvPr>
            <p:ph idx="1"/>
          </p:nvPr>
        </p:nvSpPr>
        <p:spPr/>
        <p:txBody>
          <a:bodyPr/>
          <a:lstStyle/>
          <a:p>
            <a:pPr>
              <a:defRPr/>
            </a:pPr>
            <a:r>
              <a:rPr lang="en-US" dirty="0"/>
              <a:t>I have arranged to visit Dr. </a:t>
            </a:r>
            <a:r>
              <a:rPr lang="en-US" dirty="0" err="1"/>
              <a:t>Badie</a:t>
            </a:r>
            <a:r>
              <a:rPr lang="en-US" dirty="0"/>
              <a:t> </a:t>
            </a:r>
            <a:r>
              <a:rPr lang="en-US" dirty="0" err="1"/>
              <a:t>Alakech</a:t>
            </a:r>
            <a:r>
              <a:rPr lang="en-US" dirty="0"/>
              <a:t>—a pathologist at Trinity Hospital.  </a:t>
            </a:r>
          </a:p>
          <a:p>
            <a:pPr marL="457200" lvl="1" indent="0">
              <a:buNone/>
              <a:defRPr/>
            </a:pPr>
            <a:r>
              <a:rPr lang="en-US" dirty="0">
                <a:highlight>
                  <a:srgbClr val="FFFF00"/>
                </a:highlight>
              </a:rPr>
              <a:t>February 19</a:t>
            </a:r>
            <a:r>
              <a:rPr lang="en-US" baseline="30000" dirty="0">
                <a:highlight>
                  <a:srgbClr val="FFFF00"/>
                </a:highlight>
              </a:rPr>
              <a:t>th</a:t>
            </a:r>
          </a:p>
          <a:p>
            <a:pPr marL="457200" lvl="1" indent="0">
              <a:buNone/>
              <a:defRPr/>
            </a:pPr>
            <a:r>
              <a:rPr lang="en-US" dirty="0"/>
              <a:t>Plan to arrive by 11 am and stay until at least 11:50. </a:t>
            </a:r>
          </a:p>
          <a:p>
            <a:pPr marL="457200" lvl="1" indent="0">
              <a:buNone/>
              <a:defRPr/>
            </a:pPr>
            <a:r>
              <a:rPr lang="en-US" dirty="0"/>
              <a:t>	I will figure out our best meeting place and can 	drive up to 4 students there.</a:t>
            </a:r>
          </a:p>
          <a:p>
            <a:pPr marL="457200" lvl="1" indent="0">
              <a:buNone/>
              <a:defRPr/>
            </a:pPr>
            <a:endParaRPr lang="en-US" dirty="0"/>
          </a:p>
          <a:p>
            <a:pPr marL="457200" lvl="1" indent="0">
              <a:buNone/>
              <a:defRPr/>
            </a:pPr>
            <a:r>
              <a:rPr lang="en-US" dirty="0"/>
              <a:t>I will try to help us prepare some for the experience.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251E826C-2920-B945-ACE0-E4A392CC23FD}"/>
              </a:ext>
            </a:extLst>
          </p:cNvPr>
          <p:cNvSpPr>
            <a:spLocks noGrp="1"/>
          </p:cNvSpPr>
          <p:nvPr>
            <p:ph type="title"/>
          </p:nvPr>
        </p:nvSpPr>
        <p:spPr/>
        <p:txBody>
          <a:bodyPr/>
          <a:lstStyle/>
          <a:p>
            <a:endParaRPr lang="en-US" altLang="en-US"/>
          </a:p>
        </p:txBody>
      </p:sp>
      <p:sp>
        <p:nvSpPr>
          <p:cNvPr id="29698" name="Content Placeholder 2">
            <a:extLst>
              <a:ext uri="{FF2B5EF4-FFF2-40B4-BE49-F238E27FC236}">
                <a16:creationId xmlns:a16="http://schemas.microsoft.com/office/drawing/2014/main" id="{F58FF414-2808-FF4F-BD8A-A1EAD7D28F8C}"/>
              </a:ext>
            </a:extLst>
          </p:cNvPr>
          <p:cNvSpPr>
            <a:spLocks noGrp="1"/>
          </p:cNvSpPr>
          <p:nvPr>
            <p:ph idx="1"/>
          </p:nvPr>
        </p:nvSpPr>
        <p:spPr/>
        <p:txBody>
          <a:bodyPr/>
          <a:lstStyle/>
          <a:p>
            <a:r>
              <a:rPr lang="en-US" altLang="en-US"/>
              <a:t>The MMPs simultaneously digest the existing matrix and assist in assembling the endothelial cells  into new tubes/blood vessels.</a:t>
            </a:r>
          </a:p>
        </p:txBody>
      </p:sp>
    </p:spTree>
    <p:extLst>
      <p:ext uri="{BB962C8B-B14F-4D97-AF65-F5344CB8AC3E}">
        <p14:creationId xmlns:p14="http://schemas.microsoft.com/office/powerpoint/2010/main" val="2344663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a:extLst>
              <a:ext uri="{FF2B5EF4-FFF2-40B4-BE49-F238E27FC236}">
                <a16:creationId xmlns:a16="http://schemas.microsoft.com/office/drawing/2014/main" id="{79E77750-DDAF-AD44-9BDA-DB710D2EC3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711200"/>
            <a:ext cx="723900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264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A02D65DC-C9D8-2A44-B602-7E99370F57F5}"/>
              </a:ext>
            </a:extLst>
          </p:cNvPr>
          <p:cNvSpPr>
            <a:spLocks noGrp="1"/>
          </p:cNvSpPr>
          <p:nvPr>
            <p:ph type="title"/>
          </p:nvPr>
        </p:nvSpPr>
        <p:spPr/>
        <p:txBody>
          <a:bodyPr/>
          <a:lstStyle/>
          <a:p>
            <a:endParaRPr lang="en-US" altLang="en-US"/>
          </a:p>
        </p:txBody>
      </p:sp>
      <p:sp>
        <p:nvSpPr>
          <p:cNvPr id="24578" name="Rectangle 3">
            <a:extLst>
              <a:ext uri="{FF2B5EF4-FFF2-40B4-BE49-F238E27FC236}">
                <a16:creationId xmlns:a16="http://schemas.microsoft.com/office/drawing/2014/main" id="{B2681610-BB6C-9747-81C0-9F3B16ADB6DA}"/>
              </a:ext>
            </a:extLst>
          </p:cNvPr>
          <p:cNvSpPr>
            <a:spLocks noGrp="1"/>
          </p:cNvSpPr>
          <p:nvPr>
            <p:ph type="body" idx="1"/>
          </p:nvPr>
        </p:nvSpPr>
        <p:spPr/>
        <p:txBody>
          <a:bodyPr/>
          <a:lstStyle/>
          <a:p>
            <a:r>
              <a:rPr lang="en-US" altLang="en-US"/>
              <a:t>The discovery of anti-angiogenic compounds spurred much excitement and a major push for development of these as therapeutic agents.</a:t>
            </a:r>
          </a:p>
        </p:txBody>
      </p:sp>
    </p:spTree>
    <p:extLst>
      <p:ext uri="{BB962C8B-B14F-4D97-AF65-F5344CB8AC3E}">
        <p14:creationId xmlns:p14="http://schemas.microsoft.com/office/powerpoint/2010/main" val="2191151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DD4D8983-90B3-9F41-B05A-6657051BA8EF}"/>
              </a:ext>
            </a:extLst>
          </p:cNvPr>
          <p:cNvSpPr>
            <a:spLocks noGrp="1"/>
          </p:cNvSpPr>
          <p:nvPr>
            <p:ph type="title"/>
          </p:nvPr>
        </p:nvSpPr>
        <p:spPr/>
        <p:txBody>
          <a:bodyPr/>
          <a:lstStyle/>
          <a:p>
            <a:r>
              <a:rPr lang="en-US" altLang="en-US"/>
              <a:t>Why so much hope?...</a:t>
            </a:r>
          </a:p>
        </p:txBody>
      </p:sp>
      <p:sp>
        <p:nvSpPr>
          <p:cNvPr id="33795" name="Rectangle 3">
            <a:extLst>
              <a:ext uri="{FF2B5EF4-FFF2-40B4-BE49-F238E27FC236}">
                <a16:creationId xmlns:a16="http://schemas.microsoft.com/office/drawing/2014/main" id="{29452E67-EE38-6548-AED8-FDAC075E971E}"/>
              </a:ext>
            </a:extLst>
          </p:cNvPr>
          <p:cNvSpPr>
            <a:spLocks noGrp="1"/>
          </p:cNvSpPr>
          <p:nvPr>
            <p:ph type="body" idx="1"/>
          </p:nvPr>
        </p:nvSpPr>
        <p:spPr/>
        <p:txBody>
          <a:bodyPr>
            <a:normAutofit fontScale="92500"/>
          </a:bodyPr>
          <a:lstStyle/>
          <a:p>
            <a:pPr>
              <a:defRPr/>
            </a:pPr>
            <a:r>
              <a:rPr lang="en-US" dirty="0"/>
              <a:t>The biggest challenge of therapeutic approaches at the time, was making sure every cancer cell was killed. (And tumor cells nearly always develop resistance to single treatments)</a:t>
            </a:r>
          </a:p>
          <a:p>
            <a:pPr>
              <a:defRPr/>
            </a:pPr>
            <a:endParaRPr lang="en-US" dirty="0"/>
          </a:p>
          <a:p>
            <a:pPr>
              <a:defRPr/>
            </a:pPr>
            <a:r>
              <a:rPr lang="en-US" dirty="0"/>
              <a:t>The new approach did away with that requirement.  Tumor cells could persist, but without a vascular system, could not grow to dangerous size.</a:t>
            </a:r>
          </a:p>
        </p:txBody>
      </p:sp>
    </p:spTree>
    <p:extLst>
      <p:ext uri="{BB962C8B-B14F-4D97-AF65-F5344CB8AC3E}">
        <p14:creationId xmlns:p14="http://schemas.microsoft.com/office/powerpoint/2010/main" val="2694329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77FB5A9D-CE92-CC4D-B689-7203108FB7A1}"/>
              </a:ext>
            </a:extLst>
          </p:cNvPr>
          <p:cNvSpPr>
            <a:spLocks noGrp="1"/>
          </p:cNvSpPr>
          <p:nvPr>
            <p:ph type="title"/>
          </p:nvPr>
        </p:nvSpPr>
        <p:spPr>
          <a:xfrm>
            <a:off x="381000" y="19050"/>
            <a:ext cx="8229600" cy="1143000"/>
          </a:xfrm>
        </p:spPr>
        <p:txBody>
          <a:bodyPr/>
          <a:lstStyle/>
          <a:p>
            <a:r>
              <a:rPr lang="en-US" altLang="en-US" sz="3600" dirty="0"/>
              <a:t>Lots of studies in cell lines and in mice</a:t>
            </a:r>
          </a:p>
        </p:txBody>
      </p:sp>
      <p:sp>
        <p:nvSpPr>
          <p:cNvPr id="26626" name="Rectangle 3">
            <a:extLst>
              <a:ext uri="{FF2B5EF4-FFF2-40B4-BE49-F238E27FC236}">
                <a16:creationId xmlns:a16="http://schemas.microsoft.com/office/drawing/2014/main" id="{4E74EBD1-C016-6448-A8EB-573F69DF6DA4}"/>
              </a:ext>
            </a:extLst>
          </p:cNvPr>
          <p:cNvSpPr>
            <a:spLocks noGrp="1"/>
          </p:cNvSpPr>
          <p:nvPr>
            <p:ph type="body" idx="1"/>
          </p:nvPr>
        </p:nvSpPr>
        <p:spPr>
          <a:xfrm>
            <a:off x="-76200" y="3352800"/>
            <a:ext cx="8229600" cy="4525963"/>
          </a:xfrm>
        </p:spPr>
        <p:txBody>
          <a:bodyPr/>
          <a:lstStyle/>
          <a:p>
            <a:r>
              <a:rPr lang="en-US" altLang="en-US" dirty="0"/>
              <a:t>Figure 3-6</a:t>
            </a:r>
          </a:p>
          <a:p>
            <a:endParaRPr lang="en-US" altLang="en-US" dirty="0"/>
          </a:p>
          <a:p>
            <a:pPr lvl="1"/>
            <a:endParaRPr lang="en-US" altLang="en-US" dirty="0"/>
          </a:p>
          <a:p>
            <a:pPr lvl="1"/>
            <a:r>
              <a:rPr lang="en-US" altLang="en-US" dirty="0"/>
              <a:t>Immunocompromised mice injected with human tumor cells—Plus endostatin.</a:t>
            </a:r>
          </a:p>
          <a:p>
            <a:pPr lvl="1"/>
            <a:r>
              <a:rPr lang="en-US" altLang="en-US" dirty="0"/>
              <a:t>Conclusion…?</a:t>
            </a:r>
          </a:p>
        </p:txBody>
      </p:sp>
      <p:pic>
        <p:nvPicPr>
          <p:cNvPr id="4" name="Picture 3">
            <a:extLst>
              <a:ext uri="{FF2B5EF4-FFF2-40B4-BE49-F238E27FC236}">
                <a16:creationId xmlns:a16="http://schemas.microsoft.com/office/drawing/2014/main" id="{51651111-AD1E-804E-9D08-1D4A7A9549D5}"/>
              </a:ext>
            </a:extLst>
          </p:cNvPr>
          <p:cNvPicPr>
            <a:picLocks noChangeAspect="1"/>
          </p:cNvPicPr>
          <p:nvPr/>
        </p:nvPicPr>
        <p:blipFill>
          <a:blip r:embed="rId2"/>
          <a:stretch>
            <a:fillRect/>
          </a:stretch>
        </p:blipFill>
        <p:spPr>
          <a:xfrm>
            <a:off x="2784321" y="838200"/>
            <a:ext cx="6348249" cy="3893661"/>
          </a:xfrm>
          <a:prstGeom prst="rect">
            <a:avLst/>
          </a:prstGeom>
        </p:spPr>
      </p:pic>
    </p:spTree>
    <p:extLst>
      <p:ext uri="{BB962C8B-B14F-4D97-AF65-F5344CB8AC3E}">
        <p14:creationId xmlns:p14="http://schemas.microsoft.com/office/powerpoint/2010/main" val="307085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8826592B-DD23-654A-A156-3EBFBF9A8543}"/>
              </a:ext>
            </a:extLst>
          </p:cNvPr>
          <p:cNvSpPr>
            <a:spLocks noGrp="1"/>
          </p:cNvSpPr>
          <p:nvPr>
            <p:ph type="title"/>
          </p:nvPr>
        </p:nvSpPr>
        <p:spPr/>
        <p:txBody>
          <a:bodyPr/>
          <a:lstStyle/>
          <a:p>
            <a:r>
              <a:rPr lang="en-US" altLang="en-US"/>
              <a:t>2 drugs worked well together in mice…on human tumors</a:t>
            </a:r>
          </a:p>
        </p:txBody>
      </p:sp>
      <p:pic>
        <p:nvPicPr>
          <p:cNvPr id="31746" name="Content Placeholder 3">
            <a:extLst>
              <a:ext uri="{FF2B5EF4-FFF2-40B4-BE49-F238E27FC236}">
                <a16:creationId xmlns:a16="http://schemas.microsoft.com/office/drawing/2014/main" id="{815D4578-A8EE-4D46-B261-4E1481EECDD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74938" y="1600200"/>
            <a:ext cx="3794125" cy="4525963"/>
          </a:xfrm>
        </p:spPr>
      </p:pic>
    </p:spTree>
    <p:extLst>
      <p:ext uri="{BB962C8B-B14F-4D97-AF65-F5344CB8AC3E}">
        <p14:creationId xmlns:p14="http://schemas.microsoft.com/office/powerpoint/2010/main" val="2686863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3DE4D17C-ABCC-174E-8EC2-DE740F03C579}"/>
              </a:ext>
            </a:extLst>
          </p:cNvPr>
          <p:cNvSpPr>
            <a:spLocks noGrp="1"/>
          </p:cNvSpPr>
          <p:nvPr>
            <p:ph type="title"/>
          </p:nvPr>
        </p:nvSpPr>
        <p:spPr>
          <a:xfrm>
            <a:off x="457200" y="304800"/>
            <a:ext cx="8229600" cy="1143000"/>
          </a:xfrm>
        </p:spPr>
        <p:txBody>
          <a:bodyPr/>
          <a:lstStyle/>
          <a:p>
            <a:r>
              <a:rPr lang="en-US" altLang="en-US"/>
              <a:t>Avastin /Bevacizumab</a:t>
            </a:r>
          </a:p>
        </p:txBody>
      </p:sp>
      <p:sp>
        <p:nvSpPr>
          <p:cNvPr id="37890" name="Rectangle 3">
            <a:extLst>
              <a:ext uri="{FF2B5EF4-FFF2-40B4-BE49-F238E27FC236}">
                <a16:creationId xmlns:a16="http://schemas.microsoft.com/office/drawing/2014/main" id="{9D02818F-E682-FE44-86D3-2A14C5E0A9A4}"/>
              </a:ext>
            </a:extLst>
          </p:cNvPr>
          <p:cNvSpPr>
            <a:spLocks noGrp="1"/>
          </p:cNvSpPr>
          <p:nvPr>
            <p:ph type="body" idx="1"/>
          </p:nvPr>
        </p:nvSpPr>
        <p:spPr/>
        <p:txBody>
          <a:bodyPr/>
          <a:lstStyle/>
          <a:p>
            <a:pPr>
              <a:defRPr/>
            </a:pPr>
            <a:r>
              <a:rPr lang="en-US" dirty="0"/>
              <a:t>First FDA-approved </a:t>
            </a:r>
            <a:r>
              <a:rPr lang="en-US" b="1" i="1" u="sng" dirty="0"/>
              <a:t>anti-angiogenesis</a:t>
            </a:r>
            <a:r>
              <a:rPr lang="en-US" dirty="0"/>
              <a:t> drug used in humans (2004) despite failing some phase III (testing on humans/clinical use)  drug trials, including a trial for breast cancer.</a:t>
            </a:r>
          </a:p>
          <a:p>
            <a:pPr>
              <a:defRPr/>
            </a:pPr>
            <a:endParaRPr lang="en-US" dirty="0"/>
          </a:p>
          <a:p>
            <a:pPr>
              <a:defRPr/>
            </a:pPr>
            <a:r>
              <a:rPr lang="en-US" dirty="0"/>
              <a:t>Has had very limited success….and is mostly limited to very late stage treatments.</a:t>
            </a:r>
          </a:p>
          <a:p>
            <a:pPr marL="0" indent="0">
              <a:buFont typeface="Arial" panose="020B0604020202020204" pitchFamily="34" charset="0"/>
              <a:buNone/>
              <a:defRPr/>
            </a:pPr>
            <a:endParaRPr lang="en-US" dirty="0"/>
          </a:p>
        </p:txBody>
      </p:sp>
    </p:spTree>
    <p:extLst>
      <p:ext uri="{BB962C8B-B14F-4D97-AF65-F5344CB8AC3E}">
        <p14:creationId xmlns:p14="http://schemas.microsoft.com/office/powerpoint/2010/main" val="2740833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AB0CAA3F-53A5-DA42-AC53-99A9BA8B4E7D}"/>
              </a:ext>
            </a:extLst>
          </p:cNvPr>
          <p:cNvSpPr>
            <a:spLocks noGrp="1"/>
          </p:cNvSpPr>
          <p:nvPr>
            <p:ph type="title"/>
          </p:nvPr>
        </p:nvSpPr>
        <p:spPr/>
        <p:txBody>
          <a:bodyPr/>
          <a:lstStyle/>
          <a:p>
            <a:r>
              <a:rPr lang="en-US" altLang="en-US"/>
              <a:t>Not a first-line drug.</a:t>
            </a:r>
          </a:p>
        </p:txBody>
      </p:sp>
      <p:sp>
        <p:nvSpPr>
          <p:cNvPr id="32770" name="Content Placeholder 2">
            <a:extLst>
              <a:ext uri="{FF2B5EF4-FFF2-40B4-BE49-F238E27FC236}">
                <a16:creationId xmlns:a16="http://schemas.microsoft.com/office/drawing/2014/main" id="{41F7C93E-D75E-1449-939F-BFC469C45A58}"/>
              </a:ext>
            </a:extLst>
          </p:cNvPr>
          <p:cNvSpPr>
            <a:spLocks noGrp="1"/>
          </p:cNvSpPr>
          <p:nvPr>
            <p:ph idx="1"/>
          </p:nvPr>
        </p:nvSpPr>
        <p:spPr/>
        <p:txBody>
          <a:bodyPr/>
          <a:lstStyle/>
          <a:p>
            <a:r>
              <a:rPr lang="en-US" altLang="en-US"/>
              <a:t>However… the use of this drug is limited to late-stage (patient show metastasis) cancers and only after other other treatments have failed AND is used with other drugs simultaneously.</a:t>
            </a:r>
          </a:p>
          <a:p>
            <a:endParaRPr lang="en-US" altLang="en-US"/>
          </a:p>
          <a:p>
            <a:endParaRPr lang="en-US" altLang="en-US"/>
          </a:p>
        </p:txBody>
      </p:sp>
    </p:spTree>
    <p:extLst>
      <p:ext uri="{BB962C8B-B14F-4D97-AF65-F5344CB8AC3E}">
        <p14:creationId xmlns:p14="http://schemas.microsoft.com/office/powerpoint/2010/main" val="4025485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F3C1C027-3AD3-E94D-8B50-3CB9D80D07F9}"/>
              </a:ext>
            </a:extLst>
          </p:cNvPr>
          <p:cNvSpPr>
            <a:spLocks noGrp="1"/>
          </p:cNvSpPr>
          <p:nvPr>
            <p:ph type="title"/>
          </p:nvPr>
        </p:nvSpPr>
        <p:spPr>
          <a:xfrm>
            <a:off x="457200" y="0"/>
            <a:ext cx="8229600" cy="1417638"/>
          </a:xfrm>
        </p:spPr>
        <p:txBody>
          <a:bodyPr/>
          <a:lstStyle/>
          <a:p>
            <a:r>
              <a:rPr lang="en-US" altLang="en-US" sz="2800">
                <a:hlinkClick r:id="rId2"/>
              </a:rPr>
              <a:t>http://chemocare.com/chemotherapy/drug-info/avastin.aspx</a:t>
            </a:r>
            <a:br>
              <a:rPr lang="en-US" altLang="en-US"/>
            </a:br>
            <a:endParaRPr lang="en-US" altLang="en-US"/>
          </a:p>
        </p:txBody>
      </p:sp>
      <p:sp>
        <p:nvSpPr>
          <p:cNvPr id="33794" name="Content Placeholder 2">
            <a:extLst>
              <a:ext uri="{FF2B5EF4-FFF2-40B4-BE49-F238E27FC236}">
                <a16:creationId xmlns:a16="http://schemas.microsoft.com/office/drawing/2014/main" id="{0B6F1DCC-2D80-9144-A537-535207A6DF3F}"/>
              </a:ext>
            </a:extLst>
          </p:cNvPr>
          <p:cNvSpPr>
            <a:spLocks noGrp="1"/>
          </p:cNvSpPr>
          <p:nvPr>
            <p:ph idx="1"/>
          </p:nvPr>
        </p:nvSpPr>
        <p:spPr/>
        <p:txBody>
          <a:bodyPr/>
          <a:lstStyle/>
          <a:p>
            <a:r>
              <a:rPr lang="en-NZ" altLang="en-US"/>
              <a:t>What Avastin Is Used For:</a:t>
            </a:r>
          </a:p>
          <a:p>
            <a:r>
              <a:rPr lang="en-NZ" altLang="en-US" sz="2400"/>
              <a:t>Treatment of </a:t>
            </a:r>
            <a:r>
              <a:rPr lang="en-NZ" altLang="en-US" sz="2400" b="1"/>
              <a:t>metastatic</a:t>
            </a:r>
            <a:r>
              <a:rPr lang="en-NZ" altLang="en-US" sz="2400"/>
              <a:t> colon or rectal cancer, used as part of a combination chemotherapy regimen. </a:t>
            </a:r>
          </a:p>
          <a:p>
            <a:r>
              <a:rPr lang="en-NZ" altLang="en-US" sz="2400"/>
              <a:t>Treatment for non-squamous, non-small cell lung cancer. </a:t>
            </a:r>
          </a:p>
          <a:p>
            <a:r>
              <a:rPr lang="en-NZ" altLang="en-US" sz="2400"/>
              <a:t>Treatment of </a:t>
            </a:r>
            <a:r>
              <a:rPr lang="en-NZ" altLang="en-US" sz="2400" b="1"/>
              <a:t>metastatic</a:t>
            </a:r>
            <a:r>
              <a:rPr lang="en-NZ" altLang="en-US" sz="2400"/>
              <a:t> breast cancer used as part of a combination chemotherapy regimen. </a:t>
            </a:r>
          </a:p>
          <a:p>
            <a:r>
              <a:rPr lang="en-NZ" altLang="en-US" sz="2400"/>
              <a:t>Treatment of glioblastoma (GBM).</a:t>
            </a:r>
            <a:r>
              <a:rPr lang="en-NZ" altLang="en-US" sz="2400" b="1"/>
              <a:t> (John McCain’s cancer)</a:t>
            </a:r>
          </a:p>
          <a:p>
            <a:r>
              <a:rPr lang="en-NZ" altLang="en-US" sz="2400"/>
              <a:t>Treatment of </a:t>
            </a:r>
            <a:r>
              <a:rPr lang="en-NZ" altLang="en-US" sz="2400" b="1"/>
              <a:t>metastatic</a:t>
            </a:r>
            <a:r>
              <a:rPr lang="en-NZ" altLang="en-US" sz="2400"/>
              <a:t> renal cell carcinoma.</a:t>
            </a:r>
          </a:p>
          <a:p>
            <a:endParaRPr lang="en-US" altLang="en-US"/>
          </a:p>
        </p:txBody>
      </p:sp>
    </p:spTree>
    <p:extLst>
      <p:ext uri="{BB962C8B-B14F-4D97-AF65-F5344CB8AC3E}">
        <p14:creationId xmlns:p14="http://schemas.microsoft.com/office/powerpoint/2010/main" val="852465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4F9F8D2D-AB59-E148-BE54-C9C44B71CF64}"/>
              </a:ext>
            </a:extLst>
          </p:cNvPr>
          <p:cNvSpPr>
            <a:spLocks noGrp="1"/>
          </p:cNvSpPr>
          <p:nvPr>
            <p:ph type="title"/>
          </p:nvPr>
        </p:nvSpPr>
        <p:spPr/>
        <p:txBody>
          <a:bodyPr/>
          <a:lstStyle/>
          <a:p>
            <a:endParaRPr lang="en-US" altLang="en-US"/>
          </a:p>
        </p:txBody>
      </p:sp>
      <p:sp>
        <p:nvSpPr>
          <p:cNvPr id="34818" name="Content Placeholder 2">
            <a:extLst>
              <a:ext uri="{FF2B5EF4-FFF2-40B4-BE49-F238E27FC236}">
                <a16:creationId xmlns:a16="http://schemas.microsoft.com/office/drawing/2014/main" id="{BFC23949-268A-7F4F-8DC4-6171BB35F3BE}"/>
              </a:ext>
            </a:extLst>
          </p:cNvPr>
          <p:cNvSpPr>
            <a:spLocks noGrp="1"/>
          </p:cNvSpPr>
          <p:nvPr>
            <p:ph idx="1"/>
          </p:nvPr>
        </p:nvSpPr>
        <p:spPr/>
        <p:txBody>
          <a:bodyPr/>
          <a:lstStyle/>
          <a:p>
            <a:r>
              <a:rPr lang="en-US" altLang="en-US"/>
              <a:t>One of the first realizations that, while mouse models are generally excellent and closely mimic outcomes in humans, some important differences in mouse and human can impose different outcomes in research and application.</a:t>
            </a:r>
          </a:p>
          <a:p>
            <a:endParaRPr lang="en-US" altLang="en-US"/>
          </a:p>
          <a:p>
            <a:r>
              <a:rPr lang="en-US" altLang="en-US"/>
              <a:t>Why?</a:t>
            </a:r>
          </a:p>
          <a:p>
            <a:endParaRPr lang="en-US" altLang="en-US"/>
          </a:p>
          <a:p>
            <a:endParaRPr lang="en-US" altLang="en-US"/>
          </a:p>
        </p:txBody>
      </p:sp>
    </p:spTree>
    <p:extLst>
      <p:ext uri="{BB962C8B-B14F-4D97-AF65-F5344CB8AC3E}">
        <p14:creationId xmlns:p14="http://schemas.microsoft.com/office/powerpoint/2010/main" val="389574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478C1581-37A0-7247-A68E-03CAF487AC8B}"/>
              </a:ext>
            </a:extLst>
          </p:cNvPr>
          <p:cNvSpPr>
            <a:spLocks noGrp="1"/>
          </p:cNvSpPr>
          <p:nvPr>
            <p:ph type="title"/>
          </p:nvPr>
        </p:nvSpPr>
        <p:spPr/>
        <p:txBody>
          <a:bodyPr/>
          <a:lstStyle/>
          <a:p>
            <a:r>
              <a:rPr lang="en-US" altLang="en-US">
                <a:ea typeface="ＭＳ Ｐゴシック" panose="020B0600070205080204" pitchFamily="34" charset="-128"/>
              </a:rPr>
              <a:t>Where were we?</a:t>
            </a:r>
          </a:p>
        </p:txBody>
      </p:sp>
      <p:sp>
        <p:nvSpPr>
          <p:cNvPr id="16386" name="Content Placeholder 2">
            <a:extLst>
              <a:ext uri="{FF2B5EF4-FFF2-40B4-BE49-F238E27FC236}">
                <a16:creationId xmlns:a16="http://schemas.microsoft.com/office/drawing/2014/main" id="{0BC0D605-F5DB-DB48-8834-36721FD1BA79}"/>
              </a:ext>
            </a:extLst>
          </p:cNvPr>
          <p:cNvSpPr>
            <a:spLocks noGrp="1"/>
          </p:cNvSpPr>
          <p:nvPr>
            <p:ph idx="1"/>
          </p:nvPr>
        </p:nvSpPr>
        <p:spPr/>
        <p:txBody>
          <a:bodyPr/>
          <a:lstStyle/>
          <a:p>
            <a:r>
              <a:rPr lang="en-US" altLang="en-US" dirty="0">
                <a:ea typeface="ＭＳ Ｐゴシック" panose="020B0600070205080204" pitchFamily="34" charset="-128"/>
              </a:rPr>
              <a:t>DNA repair</a:t>
            </a:r>
          </a:p>
          <a:p>
            <a:pPr lvl="1"/>
            <a:r>
              <a:rPr lang="en-US" altLang="en-US" dirty="0">
                <a:ea typeface="ＭＳ Ｐゴシック" panose="020B0600070205080204" pitchFamily="34" charset="-128"/>
              </a:rPr>
              <a:t>Defective repair is an indirect factor in development of cancer.</a:t>
            </a:r>
          </a:p>
          <a:p>
            <a:pPr lvl="1"/>
            <a:r>
              <a:rPr lang="en-US" altLang="en-US" dirty="0">
                <a:ea typeface="ＭＳ Ｐゴシック" panose="020B0600070205080204" pitchFamily="34" charset="-128"/>
              </a:rPr>
              <a:t>Defective repair increases the likelihood that any cell will acquire a sufficient number of mutations in  genes controlling cell division, or apoptosis, or other processes that affect the accumulation of cells.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2F3438CD-D142-0C4B-916D-85BD51FE645D}"/>
              </a:ext>
            </a:extLst>
          </p:cNvPr>
          <p:cNvSpPr>
            <a:spLocks noGrp="1"/>
          </p:cNvSpPr>
          <p:nvPr>
            <p:ph type="title"/>
          </p:nvPr>
        </p:nvSpPr>
        <p:spPr/>
        <p:txBody>
          <a:bodyPr/>
          <a:lstStyle/>
          <a:p>
            <a:endParaRPr lang="en-US" altLang="en-US"/>
          </a:p>
        </p:txBody>
      </p:sp>
      <p:sp>
        <p:nvSpPr>
          <p:cNvPr id="35842" name="Rectangle 3">
            <a:extLst>
              <a:ext uri="{FF2B5EF4-FFF2-40B4-BE49-F238E27FC236}">
                <a16:creationId xmlns:a16="http://schemas.microsoft.com/office/drawing/2014/main" id="{E775C14F-065E-DD4F-92B2-D05B87290F8A}"/>
              </a:ext>
            </a:extLst>
          </p:cNvPr>
          <p:cNvSpPr>
            <a:spLocks noGrp="1"/>
          </p:cNvSpPr>
          <p:nvPr>
            <p:ph type="body" idx="1"/>
          </p:nvPr>
        </p:nvSpPr>
        <p:spPr/>
        <p:txBody>
          <a:bodyPr/>
          <a:lstStyle/>
          <a:p>
            <a:pPr>
              <a:lnSpc>
                <a:spcPct val="90000"/>
              </a:lnSpc>
            </a:pPr>
            <a:r>
              <a:rPr lang="en-US" altLang="en-US"/>
              <a:t>Many of the human studies were done on late-stage cancer patients.  These drugs may work well, before cancer diagnosis.</a:t>
            </a:r>
          </a:p>
          <a:p>
            <a:pPr>
              <a:lnSpc>
                <a:spcPct val="90000"/>
              </a:lnSpc>
            </a:pPr>
            <a:r>
              <a:rPr lang="en-US" altLang="en-US"/>
              <a:t>Drugs were delivered like standard chemo—huge dose, then rest.  May require steady-state release. </a:t>
            </a:r>
          </a:p>
          <a:p>
            <a:pPr>
              <a:lnSpc>
                <a:spcPct val="90000"/>
              </a:lnSpc>
            </a:pPr>
            <a:r>
              <a:rPr lang="en-US" altLang="en-US"/>
              <a:t>Maybe we have too many back-up systems that mice do not.  Targeting one angiogenesis promoter may not be sufficient.</a:t>
            </a:r>
          </a:p>
        </p:txBody>
      </p:sp>
    </p:spTree>
    <p:extLst>
      <p:ext uri="{BB962C8B-B14F-4D97-AF65-F5344CB8AC3E}">
        <p14:creationId xmlns:p14="http://schemas.microsoft.com/office/powerpoint/2010/main" val="23394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997B1194-D0B7-FF4F-8A42-B566571A3558}"/>
              </a:ext>
            </a:extLst>
          </p:cNvPr>
          <p:cNvSpPr>
            <a:spLocks noGrp="1"/>
          </p:cNvSpPr>
          <p:nvPr>
            <p:ph type="title"/>
          </p:nvPr>
        </p:nvSpPr>
        <p:spPr/>
        <p:txBody>
          <a:bodyPr/>
          <a:lstStyle/>
          <a:p>
            <a:r>
              <a:rPr lang="en-US" altLang="en-US"/>
              <a:t>Understanding drug names</a:t>
            </a:r>
          </a:p>
        </p:txBody>
      </p:sp>
      <p:sp>
        <p:nvSpPr>
          <p:cNvPr id="3" name="Content Placeholder 2">
            <a:extLst>
              <a:ext uri="{FF2B5EF4-FFF2-40B4-BE49-F238E27FC236}">
                <a16:creationId xmlns:a16="http://schemas.microsoft.com/office/drawing/2014/main" id="{C3E67F16-68CD-5A41-B5DC-D3AEDB0CE74E}"/>
              </a:ext>
            </a:extLst>
          </p:cNvPr>
          <p:cNvSpPr>
            <a:spLocks noGrp="1"/>
          </p:cNvSpPr>
          <p:nvPr>
            <p:ph idx="1"/>
          </p:nvPr>
        </p:nvSpPr>
        <p:spPr/>
        <p:txBody>
          <a:bodyPr>
            <a:normAutofit fontScale="92500"/>
          </a:bodyPr>
          <a:lstStyle/>
          <a:p>
            <a:pPr>
              <a:defRPr/>
            </a:pPr>
            <a:r>
              <a:rPr lang="en-US" dirty="0" err="1"/>
              <a:t>Imantin</a:t>
            </a:r>
            <a:r>
              <a:rPr lang="en-US" u="sng" dirty="0" err="1"/>
              <a:t>ib</a:t>
            </a:r>
            <a:r>
              <a:rPr lang="en-US" dirty="0"/>
              <a:t>----”</a:t>
            </a:r>
            <a:r>
              <a:rPr lang="en-US" dirty="0" err="1"/>
              <a:t>ib</a:t>
            </a:r>
            <a:r>
              <a:rPr lang="en-US" dirty="0"/>
              <a:t>” indicates it is an inhibitor of something.  What is it for this drug?  You should know!</a:t>
            </a:r>
          </a:p>
          <a:p>
            <a:pPr>
              <a:defRPr/>
            </a:pPr>
            <a:endParaRPr lang="en-US" dirty="0"/>
          </a:p>
          <a:p>
            <a:pPr>
              <a:defRPr/>
            </a:pPr>
            <a:r>
              <a:rPr lang="en-US" dirty="0" err="1"/>
              <a:t>Bevacizu</a:t>
            </a:r>
            <a:r>
              <a:rPr lang="en-US" u="sng" dirty="0" err="1"/>
              <a:t>mab</a:t>
            </a:r>
            <a:r>
              <a:rPr lang="en-US" dirty="0"/>
              <a:t>---indicates it is a monoclonal antibody. Recall antibody-antigen interactions. These drugs are designed to bind something </a:t>
            </a:r>
            <a:r>
              <a:rPr lang="en-US" dirty="0" err="1"/>
              <a:t>specfically</a:t>
            </a:r>
            <a:r>
              <a:rPr lang="en-US" dirty="0"/>
              <a:t>.  In this case, the antigen is VEGF! </a:t>
            </a:r>
            <a:r>
              <a:rPr lang="en-US" dirty="0" err="1"/>
              <a:t>Bevacizumab</a:t>
            </a:r>
            <a:r>
              <a:rPr lang="en-US" dirty="0"/>
              <a:t>/</a:t>
            </a:r>
            <a:r>
              <a:rPr lang="en-US" dirty="0" err="1"/>
              <a:t>Avastin</a:t>
            </a:r>
            <a:r>
              <a:rPr lang="en-US" dirty="0"/>
              <a:t> is an anti-VEGF antibody.</a:t>
            </a:r>
            <a:endParaRPr lang="en-US" u="sng" dirty="0"/>
          </a:p>
          <a:p>
            <a:pPr>
              <a:defRPr/>
            </a:pPr>
            <a:endParaRPr lang="en-US" dirty="0"/>
          </a:p>
          <a:p>
            <a:pPr>
              <a:defRPr/>
            </a:pPr>
            <a:endParaRPr lang="en-US" dirty="0"/>
          </a:p>
          <a:p>
            <a:pPr>
              <a:defRPr/>
            </a:pPr>
            <a:endParaRPr lang="en-US" dirty="0"/>
          </a:p>
          <a:p>
            <a:pPr>
              <a:defRPr/>
            </a:pPr>
            <a:endParaRPr lang="en-US" u="sng" dirty="0"/>
          </a:p>
          <a:p>
            <a:pPr>
              <a:defRPr/>
            </a:pPr>
            <a:endParaRPr lang="en-US" u="sng" dirty="0"/>
          </a:p>
        </p:txBody>
      </p:sp>
    </p:spTree>
    <p:extLst>
      <p:ext uri="{BB962C8B-B14F-4D97-AF65-F5344CB8AC3E}">
        <p14:creationId xmlns:p14="http://schemas.microsoft.com/office/powerpoint/2010/main" val="20674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1DF8-774C-BA47-BDA7-03833EBF901D}"/>
              </a:ext>
            </a:extLst>
          </p:cNvPr>
          <p:cNvSpPr>
            <a:spLocks noGrp="1"/>
          </p:cNvSpPr>
          <p:nvPr>
            <p:ph type="title"/>
          </p:nvPr>
        </p:nvSpPr>
        <p:spPr/>
        <p:txBody>
          <a:bodyPr>
            <a:normAutofit fontScale="90000"/>
          </a:bodyPr>
          <a:lstStyle/>
          <a:p>
            <a:pPr>
              <a:defRPr/>
            </a:pPr>
            <a:r>
              <a:rPr lang="en-US" dirty="0"/>
              <a:t>Check this out for current status/progress with </a:t>
            </a:r>
            <a:r>
              <a:rPr lang="en-US" dirty="0" err="1"/>
              <a:t>antiangiogenic</a:t>
            </a:r>
            <a:r>
              <a:rPr lang="en-US"/>
              <a:t> drugs</a:t>
            </a:r>
            <a:endParaRPr lang="en-US" dirty="0"/>
          </a:p>
        </p:txBody>
      </p:sp>
      <p:sp>
        <p:nvSpPr>
          <p:cNvPr id="37890" name="Content Placeholder 2">
            <a:extLst>
              <a:ext uri="{FF2B5EF4-FFF2-40B4-BE49-F238E27FC236}">
                <a16:creationId xmlns:a16="http://schemas.microsoft.com/office/drawing/2014/main" id="{AAE0935F-ECA3-064D-BDA8-E92FFE89E623}"/>
              </a:ext>
            </a:extLst>
          </p:cNvPr>
          <p:cNvSpPr>
            <a:spLocks noGrp="1"/>
          </p:cNvSpPr>
          <p:nvPr>
            <p:ph idx="1"/>
          </p:nvPr>
        </p:nvSpPr>
        <p:spPr/>
        <p:txBody>
          <a:bodyPr/>
          <a:lstStyle/>
          <a:p>
            <a:r>
              <a:rPr lang="en-US" altLang="en-US">
                <a:hlinkClick r:id="rId2"/>
              </a:rPr>
              <a:t>http://www.cancer.gov/about-cancer/treatment/types/immunotherapy/angiogenesis-inhibitors-fact-sheet</a:t>
            </a:r>
            <a:endParaRPr lang="en-US" altLang="en-US"/>
          </a:p>
          <a:p>
            <a:endParaRPr lang="en-US" altLang="en-US"/>
          </a:p>
        </p:txBody>
      </p:sp>
    </p:spTree>
    <p:extLst>
      <p:ext uri="{BB962C8B-B14F-4D97-AF65-F5344CB8AC3E}">
        <p14:creationId xmlns:p14="http://schemas.microsoft.com/office/powerpoint/2010/main" val="1978872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31428B9F-D885-4441-9D32-4F9FE23DB648}"/>
              </a:ext>
            </a:extLst>
          </p:cNvPr>
          <p:cNvSpPr>
            <a:spLocks noGrp="1"/>
          </p:cNvSpPr>
          <p:nvPr>
            <p:ph type="title"/>
          </p:nvPr>
        </p:nvSpPr>
        <p:spPr/>
        <p:txBody>
          <a:bodyPr/>
          <a:lstStyle/>
          <a:p>
            <a:r>
              <a:rPr lang="en-US" altLang="en-US"/>
              <a:t>What else does a tumor need?</a:t>
            </a:r>
          </a:p>
        </p:txBody>
      </p:sp>
      <p:sp>
        <p:nvSpPr>
          <p:cNvPr id="38914" name="Content Placeholder 2">
            <a:extLst>
              <a:ext uri="{FF2B5EF4-FFF2-40B4-BE49-F238E27FC236}">
                <a16:creationId xmlns:a16="http://schemas.microsoft.com/office/drawing/2014/main" id="{8431F266-6D16-7941-A5FF-D3F33053E11C}"/>
              </a:ext>
            </a:extLst>
          </p:cNvPr>
          <p:cNvSpPr>
            <a:spLocks noGrp="1"/>
          </p:cNvSpPr>
          <p:nvPr>
            <p:ph idx="1"/>
          </p:nvPr>
        </p:nvSpPr>
        <p:spPr/>
        <p:txBody>
          <a:bodyPr/>
          <a:lstStyle/>
          <a:p>
            <a:r>
              <a:rPr lang="en-US" altLang="en-US"/>
              <a:t>Your text does not provide much information about supporting cells/tissues beyond blood vessels.</a:t>
            </a:r>
          </a:p>
          <a:p>
            <a:endParaRPr lang="en-US" altLang="en-US"/>
          </a:p>
          <a:p>
            <a:r>
              <a:rPr lang="en-US" altLang="en-US"/>
              <a:t>Yet most tumors are a mixture of cancer cells and non-tumor supporting cells---collectively called </a:t>
            </a:r>
            <a:r>
              <a:rPr lang="en-US" altLang="en-US" b="1" i="1"/>
              <a:t>tumor-associated stroma</a:t>
            </a:r>
            <a:r>
              <a:rPr lang="en-US" altLang="en-US"/>
              <a:t>. </a:t>
            </a:r>
          </a:p>
        </p:txBody>
      </p:sp>
    </p:spTree>
    <p:extLst>
      <p:ext uri="{BB962C8B-B14F-4D97-AF65-F5344CB8AC3E}">
        <p14:creationId xmlns:p14="http://schemas.microsoft.com/office/powerpoint/2010/main" val="927407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EA6E38D9-7391-FF43-94AA-A2D47A0B7A2E}"/>
              </a:ext>
            </a:extLst>
          </p:cNvPr>
          <p:cNvSpPr>
            <a:spLocks noGrp="1"/>
          </p:cNvSpPr>
          <p:nvPr>
            <p:ph type="title"/>
          </p:nvPr>
        </p:nvSpPr>
        <p:spPr/>
        <p:txBody>
          <a:bodyPr/>
          <a:lstStyle/>
          <a:p>
            <a:endParaRPr lang="en-US" altLang="en-US"/>
          </a:p>
        </p:txBody>
      </p:sp>
      <p:sp>
        <p:nvSpPr>
          <p:cNvPr id="39938" name="Content Placeholder 2">
            <a:extLst>
              <a:ext uri="{FF2B5EF4-FFF2-40B4-BE49-F238E27FC236}">
                <a16:creationId xmlns:a16="http://schemas.microsoft.com/office/drawing/2014/main" id="{4B4171A5-ADFD-9C40-8CC8-B667628D7ACF}"/>
              </a:ext>
            </a:extLst>
          </p:cNvPr>
          <p:cNvSpPr>
            <a:spLocks noGrp="1"/>
          </p:cNvSpPr>
          <p:nvPr>
            <p:ph idx="1"/>
          </p:nvPr>
        </p:nvSpPr>
        <p:spPr/>
        <p:txBody>
          <a:bodyPr/>
          <a:lstStyle/>
          <a:p>
            <a:r>
              <a:rPr lang="en-US" altLang="en-US"/>
              <a:t>As mentioned earlier, tumor cells secrete a variety of factors---some recruit cells from the host to serve a variety of functions as </a:t>
            </a:r>
            <a:r>
              <a:rPr lang="en-US" altLang="en-US" i="1"/>
              <a:t>stroma</a:t>
            </a:r>
            <a:r>
              <a:rPr lang="en-US" altLang="en-US"/>
              <a:t>.</a:t>
            </a:r>
          </a:p>
          <a:p>
            <a:endParaRPr lang="en-US" altLang="en-US"/>
          </a:p>
          <a:p>
            <a:r>
              <a:rPr lang="en-US" altLang="en-US"/>
              <a:t>Tumors must establish themselves much like a tissue forming during embryogenesis/fetal development.</a:t>
            </a:r>
          </a:p>
          <a:p>
            <a:pPr lvl="1"/>
            <a:r>
              <a:rPr lang="en-US" altLang="en-US"/>
              <a:t>Require cells which anchor, shape and protect the actual tumor cells. </a:t>
            </a:r>
          </a:p>
          <a:p>
            <a:endParaRPr lang="en-US" altLang="en-US"/>
          </a:p>
        </p:txBody>
      </p:sp>
    </p:spTree>
    <p:extLst>
      <p:ext uri="{BB962C8B-B14F-4D97-AF65-F5344CB8AC3E}">
        <p14:creationId xmlns:p14="http://schemas.microsoft.com/office/powerpoint/2010/main" val="2590558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68AFF6F9-F52F-8746-8C91-27E7289FB512}"/>
              </a:ext>
            </a:extLst>
          </p:cNvPr>
          <p:cNvSpPr>
            <a:spLocks noGrp="1"/>
          </p:cNvSpPr>
          <p:nvPr>
            <p:ph type="title"/>
          </p:nvPr>
        </p:nvSpPr>
        <p:spPr/>
        <p:txBody>
          <a:bodyPr/>
          <a:lstStyle/>
          <a:p>
            <a:endParaRPr lang="en-US" altLang="en-US"/>
          </a:p>
        </p:txBody>
      </p:sp>
      <p:sp>
        <p:nvSpPr>
          <p:cNvPr id="40962" name="Rectangle 3">
            <a:extLst>
              <a:ext uri="{FF2B5EF4-FFF2-40B4-BE49-F238E27FC236}">
                <a16:creationId xmlns:a16="http://schemas.microsoft.com/office/drawing/2014/main" id="{1A3BF829-2652-9345-BC2C-22AE6FD92C63}"/>
              </a:ext>
            </a:extLst>
          </p:cNvPr>
          <p:cNvSpPr>
            <a:spLocks noGrp="1"/>
          </p:cNvSpPr>
          <p:nvPr>
            <p:ph type="body" idx="1"/>
          </p:nvPr>
        </p:nvSpPr>
        <p:spPr/>
        <p:txBody>
          <a:bodyPr/>
          <a:lstStyle/>
          <a:p>
            <a:r>
              <a:rPr lang="en-US" altLang="en-US"/>
              <a:t>Some support/stromal cells are called in from different sights by chemicals which cause migration.</a:t>
            </a:r>
          </a:p>
          <a:p>
            <a:pPr lvl="1"/>
            <a:r>
              <a:rPr lang="en-US" altLang="en-US"/>
              <a:t>E.g. </a:t>
            </a:r>
            <a:r>
              <a:rPr lang="en-US" altLang="en-US" b="1" i="1"/>
              <a:t>Chemokines</a:t>
            </a:r>
          </a:p>
          <a:p>
            <a:pPr lvl="2"/>
            <a:r>
              <a:rPr lang="en-US" altLang="en-US"/>
              <a:t>Macrophages respond to tumor-produced chemokines and migrate to the area much as they do in an immune respose.</a:t>
            </a:r>
          </a:p>
        </p:txBody>
      </p:sp>
    </p:spTree>
    <p:extLst>
      <p:ext uri="{BB962C8B-B14F-4D97-AF65-F5344CB8AC3E}">
        <p14:creationId xmlns:p14="http://schemas.microsoft.com/office/powerpoint/2010/main" val="225235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A11EE36F-B1DE-7444-8D7C-061345099DD4}"/>
              </a:ext>
            </a:extLst>
          </p:cNvPr>
          <p:cNvSpPr>
            <a:spLocks noGrp="1"/>
          </p:cNvSpPr>
          <p:nvPr>
            <p:ph type="title"/>
          </p:nvPr>
        </p:nvSpPr>
        <p:spPr/>
        <p:txBody>
          <a:bodyPr/>
          <a:lstStyle/>
          <a:p>
            <a:endParaRPr lang="en-US" altLang="en-US"/>
          </a:p>
        </p:txBody>
      </p:sp>
      <p:sp>
        <p:nvSpPr>
          <p:cNvPr id="41986" name="Rectangle 3">
            <a:extLst>
              <a:ext uri="{FF2B5EF4-FFF2-40B4-BE49-F238E27FC236}">
                <a16:creationId xmlns:a16="http://schemas.microsoft.com/office/drawing/2014/main" id="{306C17BC-33FB-BA40-86E4-D655B16A891C}"/>
              </a:ext>
            </a:extLst>
          </p:cNvPr>
          <p:cNvSpPr>
            <a:spLocks noGrp="1"/>
          </p:cNvSpPr>
          <p:nvPr>
            <p:ph type="body" idx="1"/>
          </p:nvPr>
        </p:nvSpPr>
        <p:spPr/>
        <p:txBody>
          <a:bodyPr/>
          <a:lstStyle/>
          <a:p>
            <a:r>
              <a:rPr lang="en-US" altLang="en-US"/>
              <a:t>Once at the tumor site, stromal cells respond to other tumor-derived chemicals which cause them to organize and/or mature.</a:t>
            </a:r>
          </a:p>
          <a:p>
            <a:endParaRPr lang="en-US" altLang="en-US"/>
          </a:p>
          <a:p>
            <a:r>
              <a:rPr lang="en-US" altLang="en-US"/>
              <a:t>E.g. </a:t>
            </a:r>
            <a:r>
              <a:rPr lang="en-US" altLang="en-US" b="1" i="1"/>
              <a:t>cytokines</a:t>
            </a:r>
            <a:r>
              <a:rPr lang="en-US" altLang="en-US"/>
              <a:t>---special types of growth factors, cause cells surrounding the tumor or newly recruited cells to begin to divide or differentiate.</a:t>
            </a:r>
          </a:p>
        </p:txBody>
      </p:sp>
    </p:spTree>
    <p:extLst>
      <p:ext uri="{BB962C8B-B14F-4D97-AF65-F5344CB8AC3E}">
        <p14:creationId xmlns:p14="http://schemas.microsoft.com/office/powerpoint/2010/main" val="3547122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97FC0BB9-210F-864A-9E34-3E8586371B0E}"/>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22EC7619-DB3A-9D4D-B893-0C744CABC4C5}"/>
              </a:ext>
            </a:extLst>
          </p:cNvPr>
          <p:cNvSpPr>
            <a:spLocks noGrp="1"/>
          </p:cNvSpPr>
          <p:nvPr>
            <p:ph idx="1"/>
          </p:nvPr>
        </p:nvSpPr>
        <p:spPr/>
        <p:txBody>
          <a:bodyPr/>
          <a:lstStyle/>
          <a:p>
            <a:pPr>
              <a:defRPr/>
            </a:pPr>
            <a:r>
              <a:rPr lang="en-US" dirty="0"/>
              <a:t>Chemokine and cytokine signaling is an essential aspect of immune responses too!</a:t>
            </a:r>
          </a:p>
          <a:p>
            <a:pPr>
              <a:defRPr/>
            </a:pPr>
            <a:endParaRPr lang="en-US" dirty="0"/>
          </a:p>
          <a:p>
            <a:pPr marL="0" indent="0">
              <a:buFont typeface="Arial" panose="020B0604020202020204" pitchFamily="34" charset="0"/>
              <a:buNone/>
              <a:defRPr/>
            </a:pPr>
            <a:r>
              <a:rPr lang="en-US" dirty="0"/>
              <a:t>(Recall it was thought initially that angiogenesis was due to an immune response).</a:t>
            </a:r>
          </a:p>
          <a:p>
            <a:pPr marL="0" indent="0">
              <a:buFont typeface="Arial" panose="020B0604020202020204" pitchFamily="34" charset="0"/>
              <a:buNone/>
              <a:defRPr/>
            </a:pPr>
            <a:endParaRPr lang="en-US" dirty="0"/>
          </a:p>
        </p:txBody>
      </p:sp>
    </p:spTree>
    <p:extLst>
      <p:ext uri="{BB962C8B-B14F-4D97-AF65-F5344CB8AC3E}">
        <p14:creationId xmlns:p14="http://schemas.microsoft.com/office/powerpoint/2010/main" val="167276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B0760-7C97-E44A-B37E-AF3705D4C814}"/>
              </a:ext>
            </a:extLst>
          </p:cNvPr>
          <p:cNvSpPr>
            <a:spLocks noGrp="1"/>
          </p:cNvSpPr>
          <p:nvPr>
            <p:ph type="title"/>
          </p:nvPr>
        </p:nvSpPr>
        <p:spPr/>
        <p:txBody>
          <a:bodyPr>
            <a:normAutofit fontScale="90000"/>
          </a:bodyPr>
          <a:lstStyle/>
          <a:p>
            <a:pPr>
              <a:defRPr/>
            </a:pPr>
            <a:r>
              <a:rPr lang="en-US" i="1" dirty="0"/>
              <a:t>Tumor microenvironment </a:t>
            </a:r>
            <a:r>
              <a:rPr lang="en-US" dirty="0"/>
              <a:t>is very diverse.</a:t>
            </a:r>
          </a:p>
        </p:txBody>
      </p:sp>
      <p:pic>
        <p:nvPicPr>
          <p:cNvPr id="44034" name="Content Placeholder 3">
            <a:extLst>
              <a:ext uri="{FF2B5EF4-FFF2-40B4-BE49-F238E27FC236}">
                <a16:creationId xmlns:a16="http://schemas.microsoft.com/office/drawing/2014/main" id="{FC140FE1-FB90-A34D-888A-5F23B8574A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0782" r="-20782"/>
          <a:stretch>
            <a:fillRect/>
          </a:stretch>
        </p:blipFill>
        <p:spPr/>
      </p:pic>
    </p:spTree>
    <p:extLst>
      <p:ext uri="{BB962C8B-B14F-4D97-AF65-F5344CB8AC3E}">
        <p14:creationId xmlns:p14="http://schemas.microsoft.com/office/powerpoint/2010/main" val="380115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8DE0992C-A961-A740-8517-9F60A7D25C42}"/>
              </a:ext>
            </a:extLst>
          </p:cNvPr>
          <p:cNvSpPr>
            <a:spLocks noGrp="1"/>
          </p:cNvSpPr>
          <p:nvPr>
            <p:ph type="title"/>
          </p:nvPr>
        </p:nvSpPr>
        <p:spPr/>
        <p:txBody>
          <a:bodyPr/>
          <a:lstStyle/>
          <a:p>
            <a:endParaRPr lang="en-US" altLang="en-US"/>
          </a:p>
        </p:txBody>
      </p:sp>
      <p:sp>
        <p:nvSpPr>
          <p:cNvPr id="45058" name="Rectangle 3">
            <a:extLst>
              <a:ext uri="{FF2B5EF4-FFF2-40B4-BE49-F238E27FC236}">
                <a16:creationId xmlns:a16="http://schemas.microsoft.com/office/drawing/2014/main" id="{4E6DAF42-518A-5240-AADE-A8F03893AC14}"/>
              </a:ext>
            </a:extLst>
          </p:cNvPr>
          <p:cNvSpPr>
            <a:spLocks noGrp="1"/>
          </p:cNvSpPr>
          <p:nvPr>
            <p:ph type="body" idx="1"/>
          </p:nvPr>
        </p:nvSpPr>
        <p:spPr/>
        <p:txBody>
          <a:bodyPr/>
          <a:lstStyle/>
          <a:p>
            <a:r>
              <a:rPr lang="en-US" altLang="en-US"/>
              <a:t>We can recognize the non-tumor supporting cells of tumors by staining for cell-specific molecules---</a:t>
            </a:r>
            <a:r>
              <a:rPr lang="en-US" altLang="en-US" b="1" i="1"/>
              <a:t>immunostaining</a:t>
            </a:r>
            <a:r>
              <a:rPr lang="en-US" altLang="en-US"/>
              <a:t>.</a:t>
            </a:r>
          </a:p>
          <a:p>
            <a:pPr lvl="1"/>
            <a:r>
              <a:rPr lang="en-US" altLang="en-US"/>
              <a:t>Immunostaining uses antibodies to specific molecules to distinguish different cell types.</a:t>
            </a:r>
          </a:p>
          <a:p>
            <a:pPr lvl="2"/>
            <a:r>
              <a:rPr lang="en-US" altLang="en-US"/>
              <a:t>The antibody sticks to the cell(s) and has a connected molecule that can be made to fluoresce or to turn color.</a:t>
            </a:r>
          </a:p>
          <a:p>
            <a:endParaRPr lang="en-US" altLang="en-US"/>
          </a:p>
          <a:p>
            <a:endParaRPr lang="en-US" altLang="en-US"/>
          </a:p>
        </p:txBody>
      </p:sp>
    </p:spTree>
    <p:extLst>
      <p:ext uri="{BB962C8B-B14F-4D97-AF65-F5344CB8AC3E}">
        <p14:creationId xmlns:p14="http://schemas.microsoft.com/office/powerpoint/2010/main" val="245532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1350A-9073-8549-8CB4-302C16FF6907}"/>
              </a:ext>
            </a:extLst>
          </p:cNvPr>
          <p:cNvSpPr>
            <a:spLocks noGrp="1"/>
          </p:cNvSpPr>
          <p:nvPr>
            <p:ph type="title"/>
          </p:nvPr>
        </p:nvSpPr>
        <p:spPr/>
        <p:txBody>
          <a:bodyPr/>
          <a:lstStyle/>
          <a:p>
            <a:r>
              <a:rPr lang="en-US" dirty="0"/>
              <a:t>Several DNA repair genes…</a:t>
            </a:r>
          </a:p>
        </p:txBody>
      </p:sp>
      <p:sp>
        <p:nvSpPr>
          <p:cNvPr id="3" name="Content Placeholder 2">
            <a:extLst>
              <a:ext uri="{FF2B5EF4-FFF2-40B4-BE49-F238E27FC236}">
                <a16:creationId xmlns:a16="http://schemas.microsoft.com/office/drawing/2014/main" id="{FD6C2E9E-48A2-244A-8361-D39F1A893DCC}"/>
              </a:ext>
            </a:extLst>
          </p:cNvPr>
          <p:cNvSpPr>
            <a:spLocks noGrp="1"/>
          </p:cNvSpPr>
          <p:nvPr>
            <p:ph idx="1"/>
          </p:nvPr>
        </p:nvSpPr>
        <p:spPr/>
        <p:txBody>
          <a:bodyPr/>
          <a:lstStyle/>
          <a:p>
            <a:pPr marL="0" indent="0">
              <a:buNone/>
            </a:pPr>
            <a:r>
              <a:rPr lang="en-US" dirty="0"/>
              <a:t>Discovered by: </a:t>
            </a:r>
          </a:p>
          <a:p>
            <a:r>
              <a:rPr lang="en-US" dirty="0"/>
              <a:t>Noting  early onset cancer in families</a:t>
            </a:r>
          </a:p>
          <a:p>
            <a:r>
              <a:rPr lang="en-US" dirty="0"/>
              <a:t>Abnormally high rate of specific types of cancer</a:t>
            </a:r>
          </a:p>
          <a:p>
            <a:pPr lvl="1"/>
            <a:r>
              <a:rPr lang="en-US" dirty="0"/>
              <a:t>BRCA 1 BRCA2 associated with breast, ovarian, and recently prostate cancer </a:t>
            </a:r>
          </a:p>
          <a:p>
            <a:pPr lvl="1"/>
            <a:r>
              <a:rPr lang="en-US" dirty="0"/>
              <a:t>Xeroderma Pigmentosum---Extreme sensitivity to sun, early onset and many skin cancers</a:t>
            </a:r>
          </a:p>
        </p:txBody>
      </p:sp>
    </p:spTree>
    <p:extLst>
      <p:ext uri="{BB962C8B-B14F-4D97-AF65-F5344CB8AC3E}">
        <p14:creationId xmlns:p14="http://schemas.microsoft.com/office/powerpoint/2010/main" val="3535373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3B5299E8-EA74-8444-ACEA-E36A82F87657}"/>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69CBE694-BFCD-2944-BDB2-792BA4083819}"/>
              </a:ext>
            </a:extLst>
          </p:cNvPr>
          <p:cNvSpPr>
            <a:spLocks noGrp="1"/>
          </p:cNvSpPr>
          <p:nvPr>
            <p:ph idx="1"/>
          </p:nvPr>
        </p:nvSpPr>
        <p:spPr/>
        <p:txBody>
          <a:bodyPr>
            <a:normAutofit fontScale="92500" lnSpcReduction="20000"/>
          </a:bodyPr>
          <a:lstStyle/>
          <a:p>
            <a:pPr>
              <a:defRPr/>
            </a:pPr>
            <a:r>
              <a:rPr lang="en-US" dirty="0"/>
              <a:t>The following few slides use a staining technique called </a:t>
            </a:r>
            <a:r>
              <a:rPr lang="en-US" dirty="0" err="1"/>
              <a:t>Hematoxylin</a:t>
            </a:r>
            <a:r>
              <a:rPr lang="en-US" dirty="0"/>
              <a:t> and eosin staining (H and E) of the tissues.</a:t>
            </a:r>
          </a:p>
          <a:p>
            <a:pPr>
              <a:defRPr/>
            </a:pPr>
            <a:r>
              <a:rPr lang="en-US" dirty="0" err="1"/>
              <a:t>Hematoxylin</a:t>
            </a:r>
            <a:r>
              <a:rPr lang="en-US" dirty="0"/>
              <a:t> turns the nuclei purple</a:t>
            </a:r>
          </a:p>
          <a:p>
            <a:pPr>
              <a:defRPr/>
            </a:pPr>
            <a:r>
              <a:rPr lang="en-US" dirty="0"/>
              <a:t>Eosin stains various intracellular or extracellular proteins pink</a:t>
            </a:r>
          </a:p>
          <a:p>
            <a:pPr>
              <a:defRPr/>
            </a:pPr>
            <a:endParaRPr lang="en-US" dirty="0"/>
          </a:p>
          <a:p>
            <a:pPr>
              <a:defRPr/>
            </a:pPr>
            <a:r>
              <a:rPr lang="en-US" dirty="0"/>
              <a:t>The brown areas are due to a chemical reaction involving a compound bound to a specific antibody.  (The technology is </a:t>
            </a:r>
            <a:r>
              <a:rPr lang="en-US" b="1" dirty="0">
                <a:solidFill>
                  <a:srgbClr val="FF0000"/>
                </a:solidFill>
              </a:rPr>
              <a:t>immunohistochemistry</a:t>
            </a:r>
            <a:r>
              <a:rPr lang="en-US" dirty="0"/>
              <a:t>)</a:t>
            </a:r>
          </a:p>
          <a:p>
            <a:pPr>
              <a:defRPr/>
            </a:pPr>
            <a:endParaRPr lang="en-US" dirty="0"/>
          </a:p>
          <a:p>
            <a:pPr>
              <a:defRPr/>
            </a:pPr>
            <a:endParaRPr lang="en-US" dirty="0"/>
          </a:p>
        </p:txBody>
      </p:sp>
    </p:spTree>
    <p:extLst>
      <p:ext uri="{BB962C8B-B14F-4D97-AF65-F5344CB8AC3E}">
        <p14:creationId xmlns:p14="http://schemas.microsoft.com/office/powerpoint/2010/main" val="1763042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3">
            <a:extLst>
              <a:ext uri="{FF2B5EF4-FFF2-40B4-BE49-F238E27FC236}">
                <a16:creationId xmlns:a16="http://schemas.microsoft.com/office/drawing/2014/main" id="{B5CB0C75-5DD5-E346-A0F9-A29DB898A3EA}"/>
              </a:ext>
            </a:extLst>
          </p:cNvPr>
          <p:cNvSpPr>
            <a:spLocks noGrp="1"/>
          </p:cNvSpPr>
          <p:nvPr>
            <p:ph type="title"/>
          </p:nvPr>
        </p:nvSpPr>
        <p:spPr/>
        <p:txBody>
          <a:bodyPr/>
          <a:lstStyle/>
          <a:p>
            <a:r>
              <a:rPr lang="en-US" altLang="en-US"/>
              <a:t>H and E alone</a:t>
            </a:r>
          </a:p>
        </p:txBody>
      </p:sp>
      <p:pic>
        <p:nvPicPr>
          <p:cNvPr id="47106" name="Content Placeholder 5">
            <a:extLst>
              <a:ext uri="{FF2B5EF4-FFF2-40B4-BE49-F238E27FC236}">
                <a16:creationId xmlns:a16="http://schemas.microsoft.com/office/drawing/2014/main" id="{9C6F3697-4F52-CF47-A36F-406DDBB1AE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8452" r="-18452"/>
          <a:stretch>
            <a:fillRect/>
          </a:stretch>
        </p:blipFill>
        <p:spPr/>
      </p:pic>
    </p:spTree>
    <p:extLst>
      <p:ext uri="{BB962C8B-B14F-4D97-AF65-F5344CB8AC3E}">
        <p14:creationId xmlns:p14="http://schemas.microsoft.com/office/powerpoint/2010/main" val="600918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4" descr="figure 13-03a">
            <a:extLst>
              <a:ext uri="{FF2B5EF4-FFF2-40B4-BE49-F238E27FC236}">
                <a16:creationId xmlns:a16="http://schemas.microsoft.com/office/drawing/2014/main" id="{6A7C0C7A-674F-5244-878B-90CBDB8C9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065213"/>
            <a:ext cx="54260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Line 5">
            <a:extLst>
              <a:ext uri="{FF2B5EF4-FFF2-40B4-BE49-F238E27FC236}">
                <a16:creationId xmlns:a16="http://schemas.microsoft.com/office/drawing/2014/main" id="{A26B1206-80EA-7B41-8803-3CECEA508487}"/>
              </a:ext>
            </a:extLst>
          </p:cNvPr>
          <p:cNvSpPr>
            <a:spLocks noChangeShapeType="1"/>
          </p:cNvSpPr>
          <p:nvPr/>
        </p:nvSpPr>
        <p:spPr bwMode="auto">
          <a:xfrm>
            <a:off x="1676400" y="990600"/>
            <a:ext cx="2057400" cy="2590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1" name="Text Box 7">
            <a:extLst>
              <a:ext uri="{FF2B5EF4-FFF2-40B4-BE49-F238E27FC236}">
                <a16:creationId xmlns:a16="http://schemas.microsoft.com/office/drawing/2014/main" id="{5CEA6781-5E87-7944-A165-B15DAEE2D5BE}"/>
              </a:ext>
            </a:extLst>
          </p:cNvPr>
          <p:cNvSpPr txBox="1">
            <a:spLocks noChangeArrowheads="1"/>
          </p:cNvSpPr>
          <p:nvPr/>
        </p:nvSpPr>
        <p:spPr bwMode="auto">
          <a:xfrm>
            <a:off x="365125" y="112713"/>
            <a:ext cx="7559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b="1"/>
              <a:t>Brown-staining T-cells in a lung carcinoma</a:t>
            </a:r>
          </a:p>
        </p:txBody>
      </p:sp>
    </p:spTree>
    <p:extLst>
      <p:ext uri="{BB962C8B-B14F-4D97-AF65-F5344CB8AC3E}">
        <p14:creationId xmlns:p14="http://schemas.microsoft.com/office/powerpoint/2010/main" val="23956665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descr="figure 13-03d">
            <a:extLst>
              <a:ext uri="{FF2B5EF4-FFF2-40B4-BE49-F238E27FC236}">
                <a16:creationId xmlns:a16="http://schemas.microsoft.com/office/drawing/2014/main" id="{E1E99F6D-2DB5-5545-B9AB-9E1FAEC6F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32025"/>
            <a:ext cx="6169025"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Line 5">
            <a:extLst>
              <a:ext uri="{FF2B5EF4-FFF2-40B4-BE49-F238E27FC236}">
                <a16:creationId xmlns:a16="http://schemas.microsoft.com/office/drawing/2014/main" id="{0F0FB2D9-A588-764C-B1EE-13B08CCDC828}"/>
              </a:ext>
            </a:extLst>
          </p:cNvPr>
          <p:cNvSpPr>
            <a:spLocks noChangeShapeType="1"/>
          </p:cNvSpPr>
          <p:nvPr/>
        </p:nvSpPr>
        <p:spPr bwMode="auto">
          <a:xfrm>
            <a:off x="2971800" y="1981200"/>
            <a:ext cx="1752600" cy="1447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55" name="Text Box 6">
            <a:extLst>
              <a:ext uri="{FF2B5EF4-FFF2-40B4-BE49-F238E27FC236}">
                <a16:creationId xmlns:a16="http://schemas.microsoft.com/office/drawing/2014/main" id="{862DF471-ECFE-F341-B12E-7A156296AC0D}"/>
              </a:ext>
            </a:extLst>
          </p:cNvPr>
          <p:cNvSpPr txBox="1">
            <a:spLocks noChangeArrowheads="1"/>
          </p:cNvSpPr>
          <p:nvPr/>
        </p:nvSpPr>
        <p:spPr bwMode="auto">
          <a:xfrm>
            <a:off x="533400" y="762000"/>
            <a:ext cx="807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400" b="1"/>
              <a:t>Brown-staining muscle fibers supporting a breast carcinoma</a:t>
            </a:r>
          </a:p>
        </p:txBody>
      </p:sp>
    </p:spTree>
    <p:extLst>
      <p:ext uri="{BB962C8B-B14F-4D97-AF65-F5344CB8AC3E}">
        <p14:creationId xmlns:p14="http://schemas.microsoft.com/office/powerpoint/2010/main" val="3709528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4" descr="figure 13-03f">
            <a:extLst>
              <a:ext uri="{FF2B5EF4-FFF2-40B4-BE49-F238E27FC236}">
                <a16:creationId xmlns:a16="http://schemas.microsoft.com/office/drawing/2014/main" id="{3992ABAB-7F5F-234A-91B4-0A4185968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17650"/>
            <a:ext cx="6538913" cy="495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Line 5">
            <a:extLst>
              <a:ext uri="{FF2B5EF4-FFF2-40B4-BE49-F238E27FC236}">
                <a16:creationId xmlns:a16="http://schemas.microsoft.com/office/drawing/2014/main" id="{7BE1E557-5865-8049-B2BA-DB3B31BC09FD}"/>
              </a:ext>
            </a:extLst>
          </p:cNvPr>
          <p:cNvSpPr>
            <a:spLocks noChangeShapeType="1"/>
          </p:cNvSpPr>
          <p:nvPr/>
        </p:nvSpPr>
        <p:spPr bwMode="auto">
          <a:xfrm>
            <a:off x="3124200" y="1066800"/>
            <a:ext cx="609600" cy="2895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79" name="Line 6">
            <a:extLst>
              <a:ext uri="{FF2B5EF4-FFF2-40B4-BE49-F238E27FC236}">
                <a16:creationId xmlns:a16="http://schemas.microsoft.com/office/drawing/2014/main" id="{6764C1D7-9215-4044-A372-13F0D9A74369}"/>
              </a:ext>
            </a:extLst>
          </p:cNvPr>
          <p:cNvSpPr>
            <a:spLocks noChangeShapeType="1"/>
          </p:cNvSpPr>
          <p:nvPr/>
        </p:nvSpPr>
        <p:spPr bwMode="auto">
          <a:xfrm>
            <a:off x="914400" y="4495800"/>
            <a:ext cx="281940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80" name="Text Box 7">
            <a:extLst>
              <a:ext uri="{FF2B5EF4-FFF2-40B4-BE49-F238E27FC236}">
                <a16:creationId xmlns:a16="http://schemas.microsoft.com/office/drawing/2014/main" id="{AB4E2409-F915-9543-8381-EF20A69DC305}"/>
              </a:ext>
            </a:extLst>
          </p:cNvPr>
          <p:cNvSpPr txBox="1">
            <a:spLocks noChangeArrowheads="1"/>
          </p:cNvSpPr>
          <p:nvPr/>
        </p:nvSpPr>
        <p:spPr bwMode="auto">
          <a:xfrm>
            <a:off x="457200" y="3048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400" b="1"/>
              <a:t>Stromal adipose cells supporting colon adenocarcinoma</a:t>
            </a:r>
          </a:p>
        </p:txBody>
      </p:sp>
      <p:sp>
        <p:nvSpPr>
          <p:cNvPr id="50181" name="Text Box 9">
            <a:extLst>
              <a:ext uri="{FF2B5EF4-FFF2-40B4-BE49-F238E27FC236}">
                <a16:creationId xmlns:a16="http://schemas.microsoft.com/office/drawing/2014/main" id="{B39CE34C-F159-DE40-951D-56473EAAA9AF}"/>
              </a:ext>
            </a:extLst>
          </p:cNvPr>
          <p:cNvSpPr txBox="1">
            <a:spLocks noChangeArrowheads="1"/>
          </p:cNvSpPr>
          <p:nvPr/>
        </p:nvSpPr>
        <p:spPr bwMode="auto">
          <a:xfrm>
            <a:off x="0" y="3429000"/>
            <a:ext cx="2209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400" b="1"/>
              <a:t>Monocytes in the same colon cancer</a:t>
            </a:r>
          </a:p>
        </p:txBody>
      </p:sp>
    </p:spTree>
    <p:extLst>
      <p:ext uri="{BB962C8B-B14F-4D97-AF65-F5344CB8AC3E}">
        <p14:creationId xmlns:p14="http://schemas.microsoft.com/office/powerpoint/2010/main" val="2732064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966C58F5-8212-2741-B827-7101E25B56A9}"/>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E0FE9081-2630-C54E-946A-77354F8A60F1}"/>
              </a:ext>
            </a:extLst>
          </p:cNvPr>
          <p:cNvSpPr>
            <a:spLocks noGrp="1"/>
          </p:cNvSpPr>
          <p:nvPr>
            <p:ph idx="1"/>
          </p:nvPr>
        </p:nvSpPr>
        <p:spPr/>
        <p:txBody>
          <a:bodyPr/>
          <a:lstStyle/>
          <a:p>
            <a:pPr>
              <a:defRPr/>
            </a:pPr>
            <a:r>
              <a:rPr lang="en-US" dirty="0"/>
              <a:t>Recall carcinomas are made of epithelial cells so the stained cells are NOT of tumor origin.</a:t>
            </a:r>
          </a:p>
          <a:p>
            <a:pPr marL="0" indent="0">
              <a:buFont typeface="Arial" panose="020B0604020202020204" pitchFamily="34" charset="0"/>
              <a:buNone/>
              <a:defRPr/>
            </a:pPr>
            <a:r>
              <a:rPr lang="en-US" dirty="0"/>
              <a:t>(you would not expect to find cancer-related mutations in stromal cells. )</a:t>
            </a:r>
          </a:p>
        </p:txBody>
      </p:sp>
    </p:spTree>
    <p:extLst>
      <p:ext uri="{BB962C8B-B14F-4D97-AF65-F5344CB8AC3E}">
        <p14:creationId xmlns:p14="http://schemas.microsoft.com/office/powerpoint/2010/main" val="37948189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4EA3355A-4B66-064F-BDEA-69666BF35502}"/>
              </a:ext>
            </a:extLst>
          </p:cNvPr>
          <p:cNvSpPr>
            <a:spLocks noGrp="1"/>
          </p:cNvSpPr>
          <p:nvPr>
            <p:ph type="title"/>
          </p:nvPr>
        </p:nvSpPr>
        <p:spPr/>
        <p:txBody>
          <a:bodyPr/>
          <a:lstStyle/>
          <a:p>
            <a:endParaRPr lang="en-US" altLang="en-US"/>
          </a:p>
        </p:txBody>
      </p:sp>
      <p:sp>
        <p:nvSpPr>
          <p:cNvPr id="52226" name="Rectangle 3">
            <a:extLst>
              <a:ext uri="{FF2B5EF4-FFF2-40B4-BE49-F238E27FC236}">
                <a16:creationId xmlns:a16="http://schemas.microsoft.com/office/drawing/2014/main" id="{23804880-B908-554D-B941-EC0B73779B48}"/>
              </a:ext>
            </a:extLst>
          </p:cNvPr>
          <p:cNvSpPr>
            <a:spLocks noGrp="1"/>
          </p:cNvSpPr>
          <p:nvPr>
            <p:ph type="body" idx="1"/>
          </p:nvPr>
        </p:nvSpPr>
        <p:spPr/>
        <p:txBody>
          <a:bodyPr/>
          <a:lstStyle/>
          <a:p>
            <a:r>
              <a:rPr lang="en-US" altLang="en-US"/>
              <a:t>Tumors are rather heterogeneous at the cellular level.</a:t>
            </a:r>
          </a:p>
          <a:p>
            <a:endParaRPr lang="en-US" altLang="en-US"/>
          </a:p>
          <a:p>
            <a:pPr lvl="1"/>
            <a:r>
              <a:rPr lang="en-US" altLang="en-US"/>
              <a:t>This has complicated study of solid tumors at times.  Biopsy of tumors results in a mix of cells, some of which show cancer-associated DNA changes, most of which are genetically unchanged!</a:t>
            </a:r>
          </a:p>
        </p:txBody>
      </p:sp>
    </p:spTree>
    <p:extLst>
      <p:ext uri="{BB962C8B-B14F-4D97-AF65-F5344CB8AC3E}">
        <p14:creationId xmlns:p14="http://schemas.microsoft.com/office/powerpoint/2010/main" val="911230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F6D60-60E1-E342-8B0E-FA018CD55EA7}"/>
              </a:ext>
            </a:extLst>
          </p:cNvPr>
          <p:cNvSpPr>
            <a:spLocks noGrp="1"/>
          </p:cNvSpPr>
          <p:nvPr>
            <p:ph type="title"/>
          </p:nvPr>
        </p:nvSpPr>
        <p:spPr/>
        <p:txBody>
          <a:bodyPr/>
          <a:lstStyle/>
          <a:p>
            <a:r>
              <a:rPr lang="en-US" dirty="0"/>
              <a:t>XP-associated genes</a:t>
            </a:r>
          </a:p>
        </p:txBody>
      </p:sp>
      <p:sp>
        <p:nvSpPr>
          <p:cNvPr id="3" name="Content Placeholder 2">
            <a:extLst>
              <a:ext uri="{FF2B5EF4-FFF2-40B4-BE49-F238E27FC236}">
                <a16:creationId xmlns:a16="http://schemas.microsoft.com/office/drawing/2014/main" id="{3CF68ACE-38A2-D145-B00A-98AE50F2BF60}"/>
              </a:ext>
            </a:extLst>
          </p:cNvPr>
          <p:cNvSpPr>
            <a:spLocks noGrp="1"/>
          </p:cNvSpPr>
          <p:nvPr>
            <p:ph idx="1"/>
          </p:nvPr>
        </p:nvSpPr>
        <p:spPr/>
        <p:txBody>
          <a:bodyPr/>
          <a:lstStyle/>
          <a:p>
            <a:r>
              <a:rPr lang="en-US" dirty="0"/>
              <a:t>XP is associated with mutations in one or more of  least </a:t>
            </a:r>
            <a:r>
              <a:rPr lang="en-US" u="sng" dirty="0"/>
              <a:t>8 different genes</a:t>
            </a:r>
            <a:r>
              <a:rPr lang="en-US" dirty="0"/>
              <a:t> encoding proteins involved in nucleotide excision repair (NER)</a:t>
            </a:r>
          </a:p>
          <a:p>
            <a:endParaRPr lang="en-US" dirty="0"/>
          </a:p>
          <a:p>
            <a:r>
              <a:rPr lang="en-US" dirty="0">
                <a:hlinkClick r:id="rId2"/>
              </a:rPr>
              <a:t>https://ghr.nlm.nih.gov/condition/xeroderma-pigmentosum#genes</a:t>
            </a:r>
            <a:endParaRPr lang="en-US" dirty="0"/>
          </a:p>
          <a:p>
            <a:endParaRPr lang="en-US" dirty="0"/>
          </a:p>
        </p:txBody>
      </p:sp>
    </p:spTree>
    <p:extLst>
      <p:ext uri="{BB962C8B-B14F-4D97-AF65-F5344CB8AC3E}">
        <p14:creationId xmlns:p14="http://schemas.microsoft.com/office/powerpoint/2010/main" val="3686158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34E5E-514C-C34D-A2BD-B550B646E22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362F90C-357C-0D45-BB36-8DBBD13190C0}"/>
              </a:ext>
            </a:extLst>
          </p:cNvPr>
          <p:cNvPicPr>
            <a:picLocks noGrp="1" noChangeAspect="1"/>
          </p:cNvPicPr>
          <p:nvPr>
            <p:ph idx="1"/>
          </p:nvPr>
        </p:nvPicPr>
        <p:blipFill>
          <a:blip r:embed="rId2"/>
          <a:stretch>
            <a:fillRect/>
          </a:stretch>
        </p:blipFill>
        <p:spPr>
          <a:xfrm>
            <a:off x="457200" y="914400"/>
            <a:ext cx="8046508" cy="6034881"/>
          </a:xfrm>
          <a:prstGeom prst="rect">
            <a:avLst/>
          </a:prstGeom>
        </p:spPr>
      </p:pic>
    </p:spTree>
    <p:extLst>
      <p:ext uri="{BB962C8B-B14F-4D97-AF65-F5344CB8AC3E}">
        <p14:creationId xmlns:p14="http://schemas.microsoft.com/office/powerpoint/2010/main" val="3856642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77ADA94A-5FEC-3C40-90EC-1AEEDC82C0C9}"/>
              </a:ext>
            </a:extLst>
          </p:cNvPr>
          <p:cNvSpPr>
            <a:spLocks noGrp="1"/>
          </p:cNvSpPr>
          <p:nvPr>
            <p:ph type="title"/>
          </p:nvPr>
        </p:nvSpPr>
        <p:spPr/>
        <p:txBody>
          <a:bodyPr/>
          <a:lstStyle/>
          <a:p>
            <a:r>
              <a:rPr lang="en-US" altLang="en-US" dirty="0">
                <a:ea typeface="ＭＳ Ｐゴシック" panose="020B0600070205080204" pitchFamily="34" charset="-128"/>
              </a:rPr>
              <a:t>What did you learn about HNPCC? (also known as Lynch syndrome)</a:t>
            </a:r>
          </a:p>
        </p:txBody>
      </p:sp>
      <p:sp>
        <p:nvSpPr>
          <p:cNvPr id="44034" name="Content Placeholder 2">
            <a:extLst>
              <a:ext uri="{FF2B5EF4-FFF2-40B4-BE49-F238E27FC236}">
                <a16:creationId xmlns:a16="http://schemas.microsoft.com/office/drawing/2014/main" id="{027B7D9A-9534-F446-BE22-C6C9AF540622}"/>
              </a:ext>
            </a:extLst>
          </p:cNvPr>
          <p:cNvSpPr>
            <a:spLocks noGrp="1"/>
          </p:cNvSpPr>
          <p:nvPr>
            <p:ph idx="1"/>
          </p:nvPr>
        </p:nvSpPr>
        <p:spPr/>
        <p:txBody>
          <a:bodyPr/>
          <a:lstStyle/>
          <a:p>
            <a:r>
              <a:rPr lang="en-US" altLang="en-US" dirty="0">
                <a:ea typeface="ＭＳ Ｐゴシック" panose="020B0600070205080204" pitchFamily="34" charset="-128"/>
              </a:rPr>
              <a:t>Which repair system is faulty? </a:t>
            </a:r>
          </a:p>
          <a:p>
            <a:r>
              <a:rPr lang="en-US" altLang="en-US" dirty="0">
                <a:ea typeface="ＭＳ Ｐゴシック" panose="020B0600070205080204" pitchFamily="34" charset="-128"/>
              </a:rPr>
              <a:t>Did you read about any of the specific genes involved?</a:t>
            </a:r>
          </a:p>
          <a:p>
            <a:r>
              <a:rPr lang="en-US" altLang="en-US" dirty="0">
                <a:ea typeface="ＭＳ Ｐゴシック" panose="020B0600070205080204" pitchFamily="34" charset="-128"/>
              </a:rPr>
              <a:t>Also  more in </a:t>
            </a:r>
            <a:r>
              <a:rPr lang="en-US" altLang="en-US" dirty="0" err="1">
                <a:ea typeface="ＭＳ Ｐゴシック" panose="020B0600070205080204" pitchFamily="34" charset="-128"/>
              </a:rPr>
              <a:t>chpt</a:t>
            </a:r>
            <a:r>
              <a:rPr lang="en-US" altLang="en-US" dirty="0">
                <a:ea typeface="ＭＳ Ｐゴシック" panose="020B0600070205080204" pitchFamily="34" charset="-128"/>
              </a:rPr>
              <a:t>. 10 p. 187-188</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dirty="0">
                <a:ea typeface="ＭＳ Ｐゴシック" panose="020B0600070205080204" pitchFamily="34" charset="-128"/>
                <a:hlinkClick r:id="rId2"/>
              </a:rPr>
              <a:t>https://ghr.nlm.nih.gov/condition/lynch-syndrome#genes</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C67C159A-A459-F044-91AA-0824759CEC33}"/>
              </a:ext>
            </a:extLst>
          </p:cNvPr>
          <p:cNvSpPr>
            <a:spLocks noGrp="1"/>
          </p:cNvSpPr>
          <p:nvPr>
            <p:ph type="title"/>
          </p:nvPr>
        </p:nvSpPr>
        <p:spPr/>
        <p:txBody>
          <a:bodyPr/>
          <a:lstStyle/>
          <a:p>
            <a:r>
              <a:rPr lang="en-US" altLang="en-US" dirty="0"/>
              <a:t>So…cancer is a genetic disease</a:t>
            </a:r>
          </a:p>
        </p:txBody>
      </p:sp>
      <p:sp>
        <p:nvSpPr>
          <p:cNvPr id="38914" name="Rectangle 3">
            <a:extLst>
              <a:ext uri="{FF2B5EF4-FFF2-40B4-BE49-F238E27FC236}">
                <a16:creationId xmlns:a16="http://schemas.microsoft.com/office/drawing/2014/main" id="{D09FAC45-4BCC-844A-95ED-16A250F8C15D}"/>
              </a:ext>
            </a:extLst>
          </p:cNvPr>
          <p:cNvSpPr>
            <a:spLocks noGrp="1"/>
          </p:cNvSpPr>
          <p:nvPr>
            <p:ph type="body" idx="1"/>
          </p:nvPr>
        </p:nvSpPr>
        <p:spPr/>
        <p:txBody>
          <a:bodyPr/>
          <a:lstStyle/>
          <a:p>
            <a:pPr marL="0" indent="0" algn="ctr">
              <a:lnSpc>
                <a:spcPct val="90000"/>
              </a:lnSpc>
              <a:buNone/>
            </a:pPr>
            <a:r>
              <a:rPr lang="en-US" altLang="en-US" sz="3600" dirty="0"/>
              <a:t>Distinguish between:</a:t>
            </a:r>
          </a:p>
          <a:p>
            <a:pPr>
              <a:lnSpc>
                <a:spcPct val="90000"/>
              </a:lnSpc>
            </a:pPr>
            <a:endParaRPr lang="en-US" altLang="en-US" dirty="0"/>
          </a:p>
          <a:p>
            <a:pPr marL="514350" indent="-514350">
              <a:lnSpc>
                <a:spcPct val="90000"/>
              </a:lnSpc>
              <a:buAutoNum type="arabicPeriod"/>
            </a:pPr>
            <a:r>
              <a:rPr lang="en-US" altLang="en-US" dirty="0"/>
              <a:t>Inherited genetic abnormalities associated with cancer.</a:t>
            </a:r>
          </a:p>
          <a:p>
            <a:pPr marL="0" indent="0" algn="ctr">
              <a:lnSpc>
                <a:spcPct val="90000"/>
              </a:lnSpc>
              <a:buNone/>
            </a:pPr>
            <a:r>
              <a:rPr lang="en-US" altLang="en-US" dirty="0"/>
              <a:t>AND</a:t>
            </a:r>
          </a:p>
          <a:p>
            <a:pPr marL="0" indent="0">
              <a:lnSpc>
                <a:spcPct val="90000"/>
              </a:lnSpc>
              <a:buNone/>
            </a:pPr>
            <a:r>
              <a:rPr lang="en-US" altLang="en-US" dirty="0"/>
              <a:t>2. Acquired genetic abnormalities associated with cancer.</a:t>
            </a:r>
          </a:p>
          <a:p>
            <a:pPr lvl="1">
              <a:lnSpc>
                <a:spcPct val="90000"/>
              </a:lnSpc>
            </a:pPr>
            <a:endParaRPr lang="en-US" altLang="en-US" dirty="0"/>
          </a:p>
        </p:txBody>
      </p:sp>
    </p:spTree>
    <p:extLst>
      <p:ext uri="{BB962C8B-B14F-4D97-AF65-F5344CB8AC3E}">
        <p14:creationId xmlns:p14="http://schemas.microsoft.com/office/powerpoint/2010/main" val="1431280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52E3-ED26-9542-AD8A-2A7F312A775B}"/>
              </a:ext>
            </a:extLst>
          </p:cNvPr>
          <p:cNvSpPr>
            <a:spLocks noGrp="1"/>
          </p:cNvSpPr>
          <p:nvPr>
            <p:ph type="title"/>
          </p:nvPr>
        </p:nvSpPr>
        <p:spPr/>
        <p:txBody>
          <a:bodyPr/>
          <a:lstStyle/>
          <a:p>
            <a:r>
              <a:rPr lang="en-US" dirty="0"/>
              <a:t>Gene table?</a:t>
            </a:r>
          </a:p>
        </p:txBody>
      </p:sp>
      <p:sp>
        <p:nvSpPr>
          <p:cNvPr id="3" name="Content Placeholder 2">
            <a:extLst>
              <a:ext uri="{FF2B5EF4-FFF2-40B4-BE49-F238E27FC236}">
                <a16:creationId xmlns:a16="http://schemas.microsoft.com/office/drawing/2014/main" id="{B2BE2D35-C91E-4947-BBA9-24A1686A11F7}"/>
              </a:ext>
            </a:extLst>
          </p:cNvPr>
          <p:cNvSpPr>
            <a:spLocks noGrp="1"/>
          </p:cNvSpPr>
          <p:nvPr>
            <p:ph idx="1"/>
          </p:nvPr>
        </p:nvSpPr>
        <p:spPr/>
        <p:txBody>
          <a:bodyPr/>
          <a:lstStyle/>
          <a:p>
            <a:r>
              <a:rPr lang="en-US" dirty="0"/>
              <a:t>Maybe add 2 or 3 rows for different types of DNA repair genes?</a:t>
            </a:r>
          </a:p>
        </p:txBody>
      </p:sp>
      <p:graphicFrame>
        <p:nvGraphicFramePr>
          <p:cNvPr id="5" name="Table 4">
            <a:extLst>
              <a:ext uri="{FF2B5EF4-FFF2-40B4-BE49-F238E27FC236}">
                <a16:creationId xmlns:a16="http://schemas.microsoft.com/office/drawing/2014/main" id="{20ACE28E-948A-4E4F-9C7B-184FD7A379F5}"/>
              </a:ext>
            </a:extLst>
          </p:cNvPr>
          <p:cNvGraphicFramePr>
            <a:graphicFrameLocks noGrp="1"/>
          </p:cNvGraphicFramePr>
          <p:nvPr>
            <p:extLst>
              <p:ext uri="{D42A27DB-BD31-4B8C-83A1-F6EECF244321}">
                <p14:modId xmlns:p14="http://schemas.microsoft.com/office/powerpoint/2010/main" val="2606598676"/>
              </p:ext>
            </p:extLst>
          </p:nvPr>
        </p:nvGraphicFramePr>
        <p:xfrm>
          <a:off x="685800" y="2971800"/>
          <a:ext cx="6705600" cy="2565400"/>
        </p:xfrm>
        <a:graphic>
          <a:graphicData uri="http://schemas.openxmlformats.org/drawingml/2006/table">
            <a:tbl>
              <a:tblPr firstRow="1" bandRow="1">
                <a:tableStyleId>{5C22544A-7EE6-4342-B048-85BDC9FD1C3A}</a:tableStyleId>
              </a:tblPr>
              <a:tblGrid>
                <a:gridCol w="1341120">
                  <a:extLst>
                    <a:ext uri="{9D8B030D-6E8A-4147-A177-3AD203B41FA5}">
                      <a16:colId xmlns:a16="http://schemas.microsoft.com/office/drawing/2014/main" val="3998840124"/>
                    </a:ext>
                  </a:extLst>
                </a:gridCol>
                <a:gridCol w="1341120">
                  <a:extLst>
                    <a:ext uri="{9D8B030D-6E8A-4147-A177-3AD203B41FA5}">
                      <a16:colId xmlns:a16="http://schemas.microsoft.com/office/drawing/2014/main" val="302642131"/>
                    </a:ext>
                  </a:extLst>
                </a:gridCol>
                <a:gridCol w="1341120">
                  <a:extLst>
                    <a:ext uri="{9D8B030D-6E8A-4147-A177-3AD203B41FA5}">
                      <a16:colId xmlns:a16="http://schemas.microsoft.com/office/drawing/2014/main" val="702772303"/>
                    </a:ext>
                  </a:extLst>
                </a:gridCol>
                <a:gridCol w="1341120">
                  <a:extLst>
                    <a:ext uri="{9D8B030D-6E8A-4147-A177-3AD203B41FA5}">
                      <a16:colId xmlns:a16="http://schemas.microsoft.com/office/drawing/2014/main" val="2218103343"/>
                    </a:ext>
                  </a:extLst>
                </a:gridCol>
                <a:gridCol w="1341120">
                  <a:extLst>
                    <a:ext uri="{9D8B030D-6E8A-4147-A177-3AD203B41FA5}">
                      <a16:colId xmlns:a16="http://schemas.microsoft.com/office/drawing/2014/main" val="4216016601"/>
                    </a:ext>
                  </a:extLst>
                </a:gridCol>
              </a:tblGrid>
              <a:tr h="0">
                <a:tc>
                  <a:txBody>
                    <a:bodyPr/>
                    <a:lstStyle/>
                    <a:p>
                      <a:r>
                        <a:rPr lang="en-US" dirty="0"/>
                        <a:t>Type of repair</a:t>
                      </a:r>
                    </a:p>
                  </a:txBody>
                  <a:tcPr/>
                </a:tc>
                <a:tc>
                  <a:txBody>
                    <a:bodyPr/>
                    <a:lstStyle/>
                    <a:p>
                      <a:r>
                        <a:rPr lang="en-US" dirty="0"/>
                        <a:t>Examples of genes</a:t>
                      </a:r>
                    </a:p>
                  </a:txBody>
                  <a:tcPr/>
                </a:tc>
                <a:tc>
                  <a:txBody>
                    <a:bodyPr/>
                    <a:lstStyle/>
                    <a:p>
                      <a:r>
                        <a:rPr lang="en-US" dirty="0"/>
                        <a:t>Type of cancer</a:t>
                      </a:r>
                    </a:p>
                  </a:txBody>
                  <a:tcPr/>
                </a:tc>
                <a:tc>
                  <a:txBody>
                    <a:bodyPr/>
                    <a:lstStyle/>
                    <a:p>
                      <a:r>
                        <a:rPr lang="en-US" dirty="0"/>
                        <a:t>Increased risk</a:t>
                      </a:r>
                    </a:p>
                  </a:txBody>
                  <a:tcPr/>
                </a:tc>
                <a:tc>
                  <a:txBody>
                    <a:bodyPr/>
                    <a:lstStyle/>
                    <a:p>
                      <a:r>
                        <a:rPr lang="en-US" dirty="0"/>
                        <a:t>Why?</a:t>
                      </a:r>
                    </a:p>
                  </a:txBody>
                  <a:tcPr/>
                </a:tc>
                <a:extLst>
                  <a:ext uri="{0D108BD9-81ED-4DB2-BD59-A6C34878D82A}">
                    <a16:rowId xmlns:a16="http://schemas.microsoft.com/office/drawing/2014/main" val="11248250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DS break repair</a:t>
                      </a:r>
                    </a:p>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68999599"/>
                  </a:ext>
                </a:extLst>
              </a:tr>
              <a:tr h="370840">
                <a:tc>
                  <a:txBody>
                    <a:bodyPr/>
                    <a:lstStyle/>
                    <a:p>
                      <a:r>
                        <a:rPr lang="en-US" dirty="0"/>
                        <a:t>NER</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44396258"/>
                  </a:ext>
                </a:extLst>
              </a:tr>
              <a:tr h="370840">
                <a:tc>
                  <a:txBody>
                    <a:bodyPr/>
                    <a:lstStyle/>
                    <a:p>
                      <a:r>
                        <a:rPr lang="en-US" dirty="0"/>
                        <a:t>Mismatch repair</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561663005"/>
                  </a:ext>
                </a:extLst>
              </a:tr>
            </a:tbl>
          </a:graphicData>
        </a:graphic>
      </p:graphicFrame>
    </p:spTree>
    <p:extLst>
      <p:ext uri="{BB962C8B-B14F-4D97-AF65-F5344CB8AC3E}">
        <p14:creationId xmlns:p14="http://schemas.microsoft.com/office/powerpoint/2010/main" val="280190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2012</TotalTime>
  <Words>1577</Words>
  <Application>Microsoft Macintosh PowerPoint</Application>
  <PresentationFormat>On-screen Show (4:3)</PresentationFormat>
  <Paragraphs>165</Paragraphs>
  <Slides>46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Symbol</vt:lpstr>
      <vt:lpstr>Office Theme</vt:lpstr>
      <vt:lpstr>Cancer Biology Biol 445</vt:lpstr>
      <vt:lpstr>Field trip! </vt:lpstr>
      <vt:lpstr>Where were we?</vt:lpstr>
      <vt:lpstr>Several DNA repair genes…</vt:lpstr>
      <vt:lpstr>XP-associated genes</vt:lpstr>
      <vt:lpstr>PowerPoint Presentation</vt:lpstr>
      <vt:lpstr>What did you learn about HNPCC? (also known as Lynch syndrome)</vt:lpstr>
      <vt:lpstr>So…cancer is a genetic disease</vt:lpstr>
      <vt:lpstr>Gene table?</vt:lpstr>
      <vt:lpstr>Genetic testing</vt:lpstr>
      <vt:lpstr>Chapter 3--angiogenesis</vt:lpstr>
      <vt:lpstr>PowerPoint Presentation</vt:lpstr>
      <vt:lpstr>PowerPoint Presentation</vt:lpstr>
      <vt:lpstr>PowerPoint Presentation</vt:lpstr>
      <vt:lpstr>PowerPoint Presentation</vt:lpstr>
      <vt:lpstr>Vascular Endothelial Growth Factor</vt:lpstr>
      <vt:lpstr>Several other angiogenic factors</vt:lpstr>
      <vt:lpstr>Every growth activity must be tightly regulated</vt:lpstr>
      <vt:lpstr>PowerPoint Presentation</vt:lpstr>
      <vt:lpstr>PowerPoint Presentation</vt:lpstr>
      <vt:lpstr>PowerPoint Presentation</vt:lpstr>
      <vt:lpstr>PowerPoint Presentation</vt:lpstr>
      <vt:lpstr>Why so much hope?...</vt:lpstr>
      <vt:lpstr>Lots of studies in cell lines and in mice</vt:lpstr>
      <vt:lpstr>2 drugs worked well together in mice…on human tumors</vt:lpstr>
      <vt:lpstr>Avastin /Bevacizumab</vt:lpstr>
      <vt:lpstr>Not a first-line drug.</vt:lpstr>
      <vt:lpstr>http://chemocare.com/chemotherapy/drug-info/avastin.aspx </vt:lpstr>
      <vt:lpstr>PowerPoint Presentation</vt:lpstr>
      <vt:lpstr>PowerPoint Presentation</vt:lpstr>
      <vt:lpstr>Understanding drug names</vt:lpstr>
      <vt:lpstr>Check this out for current status/progress with antiangiogenic drugs</vt:lpstr>
      <vt:lpstr>What else does a tumor need?</vt:lpstr>
      <vt:lpstr>PowerPoint Presentation</vt:lpstr>
      <vt:lpstr>PowerPoint Presentation</vt:lpstr>
      <vt:lpstr>PowerPoint Presentation</vt:lpstr>
      <vt:lpstr>PowerPoint Presentation</vt:lpstr>
      <vt:lpstr>Tumor microenvironment is very diverse.</vt:lpstr>
      <vt:lpstr>PowerPoint Presentation</vt:lpstr>
      <vt:lpstr>PowerPoint Presentation</vt:lpstr>
      <vt:lpstr>H and E alone</vt:lpstr>
      <vt:lpstr>PowerPoint Presentation</vt:lpstr>
      <vt:lpstr>PowerPoint Presentation</vt:lpstr>
      <vt:lpstr>PowerPoint Presentation</vt:lpstr>
      <vt:lpstr>PowerPoint Presentation</vt:lpstr>
      <vt:lpstr>PowerPoint Presentation</vt:lpstr>
    </vt:vector>
  </TitlesOfParts>
  <Company>CEANDSU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Biology Biol 445</dc:title>
  <dc:creator>Joe.Super</dc:creator>
  <cp:lastModifiedBy>Super, Heidi</cp:lastModifiedBy>
  <cp:revision>124</cp:revision>
  <dcterms:created xsi:type="dcterms:W3CDTF">2010-08-03T14:43:51Z</dcterms:created>
  <dcterms:modified xsi:type="dcterms:W3CDTF">2020-02-10T10:50:58Z</dcterms:modified>
</cp:coreProperties>
</file>